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2" r:id="rId4"/>
    <p:sldId id="257" r:id="rId5"/>
    <p:sldId id="263" r:id="rId6"/>
    <p:sldId id="264" r:id="rId7"/>
    <p:sldId id="266" r:id="rId8"/>
    <p:sldId id="267" r:id="rId9"/>
    <p:sldId id="268" r:id="rId10"/>
  </p:sldIdLst>
  <p:sldSz cx="9144000" cy="6858000" type="screen4x3"/>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AE00"/>
    <a:srgbClr val="080A19"/>
    <a:srgbClr val="08B03C"/>
    <a:srgbClr val="0A1088"/>
    <a:srgbClr val="0B327F"/>
    <a:srgbClr val="D131C9"/>
    <a:srgbClr val="185EEA"/>
    <a:srgbClr val="1FE3E3"/>
    <a:srgbClr val="FECA04"/>
    <a:srgbClr val="966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00" d="100"/>
          <a:sy n="100" d="100"/>
        </p:scale>
        <p:origin x="1896" y="2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25/06/2025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2974171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25/06/2025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762885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25/06/2025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339589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3C3C74-ED21-48B3-AA1C-C1A1C0361189}" type="datetimeFigureOut">
              <a:rPr lang="it-IT" smtClean="0"/>
              <a:t>25/06/2025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953702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03C3C74-ED21-48B3-AA1C-C1A1C0361189}" type="datetimeFigureOut">
              <a:rPr lang="it-IT" smtClean="0"/>
              <a:t>25/06/2025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232689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03C3C74-ED21-48B3-AA1C-C1A1C0361189}" type="datetimeFigureOut">
              <a:rPr lang="it-IT" smtClean="0"/>
              <a:t>25/06/2025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86360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3C3C74-ED21-48B3-AA1C-C1A1C0361189}" type="datetimeFigureOut">
              <a:rPr lang="it-IT" smtClean="0"/>
              <a:t>25/06/2025</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2898885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3C3C74-ED21-48B3-AA1C-C1A1C0361189}" type="datetimeFigureOut">
              <a:rPr lang="it-IT" smtClean="0"/>
              <a:t>25/06/2025</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990272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3C3C74-ED21-48B3-AA1C-C1A1C0361189}" type="datetimeFigureOut">
              <a:rPr lang="it-IT" smtClean="0"/>
              <a:t>25/06/2025</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1757496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3C3C74-ED21-48B3-AA1C-C1A1C0361189}" type="datetimeFigureOut">
              <a:rPr lang="it-IT" smtClean="0"/>
              <a:t>25/06/2025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1530395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3C3C74-ED21-48B3-AA1C-C1A1C0361189}" type="datetimeFigureOut">
              <a:rPr lang="it-IT" smtClean="0"/>
              <a:t>25/06/2025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2D97B5EA-A35E-4CA2-AD1F-AD0A5E4FAC23}" type="slidenum">
              <a:rPr lang="it-IT" smtClean="0"/>
              <a:t>‹#›</a:t>
            </a:fld>
            <a:endParaRPr lang="it-IT"/>
          </a:p>
        </p:txBody>
      </p:sp>
    </p:spTree>
    <p:extLst>
      <p:ext uri="{BB962C8B-B14F-4D97-AF65-F5344CB8AC3E}">
        <p14:creationId xmlns:p14="http://schemas.microsoft.com/office/powerpoint/2010/main" val="3522459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3C3C74-ED21-48B3-AA1C-C1A1C0361189}" type="datetimeFigureOut">
              <a:rPr lang="it-IT" smtClean="0"/>
              <a:t>25/06/2025</a:t>
            </a:fld>
            <a:endParaRPr lang="it-IT"/>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97B5EA-A35E-4CA2-AD1F-AD0A5E4FAC23}" type="slidenum">
              <a:rPr lang="it-IT" smtClean="0"/>
              <a:t>‹#›</a:t>
            </a:fld>
            <a:endParaRPr lang="it-IT"/>
          </a:p>
        </p:txBody>
      </p:sp>
    </p:spTree>
    <p:extLst>
      <p:ext uri="{BB962C8B-B14F-4D97-AF65-F5344CB8AC3E}">
        <p14:creationId xmlns:p14="http://schemas.microsoft.com/office/powerpoint/2010/main" val="25132718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5908D282-E235-2805-2E8F-61FFA69F65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0241" y="1973894"/>
            <a:ext cx="3663523" cy="1770247"/>
          </a:xfrm>
          <a:prstGeom prst="rect">
            <a:avLst/>
          </a:prstGeom>
        </p:spPr>
      </p:pic>
      <p:sp>
        <p:nvSpPr>
          <p:cNvPr id="6" name="CasellaDiTesto 5">
            <a:extLst>
              <a:ext uri="{FF2B5EF4-FFF2-40B4-BE49-F238E27FC236}">
                <a16:creationId xmlns:a16="http://schemas.microsoft.com/office/drawing/2014/main" id="{883FCAB7-E126-75F5-D035-37A6847EEFC3}"/>
              </a:ext>
            </a:extLst>
          </p:cNvPr>
          <p:cNvSpPr txBox="1"/>
          <p:nvPr/>
        </p:nvSpPr>
        <p:spPr>
          <a:xfrm>
            <a:off x="6624116" y="5446515"/>
            <a:ext cx="2245419" cy="1154162"/>
          </a:xfrm>
          <a:prstGeom prst="rect">
            <a:avLst/>
          </a:prstGeom>
          <a:noFill/>
        </p:spPr>
        <p:txBody>
          <a:bodyPr wrap="square" rtlCol="0">
            <a:spAutoFit/>
          </a:bodyPr>
          <a:lstStyle/>
          <a:p>
            <a:pPr algn="r"/>
            <a:r>
              <a:rPr lang="it-IT" sz="1200" b="1" dirty="0">
                <a:solidFill>
                  <a:srgbClr val="F8AE00"/>
                </a:solidFill>
                <a:latin typeface="Inter" panose="02000503000000020004" pitchFamily="2" charset="0"/>
                <a:ea typeface="Inter" panose="02000503000000020004" pitchFamily="2" charset="0"/>
              </a:rPr>
              <a:t>Developed by</a:t>
            </a:r>
            <a:r>
              <a:rPr lang="it-IT" sz="1200" dirty="0">
                <a:solidFill>
                  <a:srgbClr val="F8AE00"/>
                </a:solidFill>
                <a:latin typeface="Inter" panose="02000503000000020004" pitchFamily="2" charset="0"/>
                <a:ea typeface="Inter" panose="02000503000000020004" pitchFamily="2" charset="0"/>
              </a:rPr>
              <a:t>:</a:t>
            </a:r>
          </a:p>
          <a:p>
            <a:pPr algn="r"/>
            <a:endParaRPr lang="it-IT" sz="800" dirty="0">
              <a:solidFill>
                <a:srgbClr val="F8AE00"/>
              </a:solidFill>
              <a:latin typeface="Inter" panose="02000503000000020004" pitchFamily="2" charset="0"/>
              <a:ea typeface="Inter" panose="02000503000000020004" pitchFamily="2" charset="0"/>
            </a:endParaRPr>
          </a:p>
          <a:p>
            <a:pPr algn="r"/>
            <a:r>
              <a:rPr lang="it-IT" sz="1200" dirty="0">
                <a:solidFill>
                  <a:schemeClr val="bg1"/>
                </a:solidFill>
                <a:latin typeface="Inter" panose="02000503000000020004" pitchFamily="2" charset="0"/>
                <a:ea typeface="Inter" panose="02000503000000020004" pitchFamily="2" charset="0"/>
              </a:rPr>
              <a:t>Alessandro Pasquetto</a:t>
            </a:r>
          </a:p>
          <a:p>
            <a:pPr algn="r"/>
            <a:r>
              <a:rPr lang="it-IT" sz="1200" dirty="0">
                <a:solidFill>
                  <a:schemeClr val="bg1"/>
                </a:solidFill>
                <a:latin typeface="Inter" panose="02000503000000020004" pitchFamily="2" charset="0"/>
                <a:ea typeface="Inter" panose="02000503000000020004" pitchFamily="2" charset="0"/>
              </a:rPr>
              <a:t>Lorenzo Orlandi</a:t>
            </a:r>
          </a:p>
          <a:p>
            <a:pPr algn="r"/>
            <a:r>
              <a:rPr lang="it-IT" sz="1200" dirty="0">
                <a:solidFill>
                  <a:schemeClr val="bg1"/>
                </a:solidFill>
                <a:latin typeface="Inter" panose="02000503000000020004" pitchFamily="2" charset="0"/>
                <a:ea typeface="Inter" panose="02000503000000020004" pitchFamily="2" charset="0"/>
              </a:rPr>
              <a:t>Gabriele Pedesini</a:t>
            </a:r>
          </a:p>
          <a:p>
            <a:pPr algn="r"/>
            <a:r>
              <a:rPr lang="it-IT" sz="1200" dirty="0">
                <a:solidFill>
                  <a:schemeClr val="bg1"/>
                </a:solidFill>
                <a:latin typeface="Inter" panose="02000503000000020004" pitchFamily="2" charset="0"/>
                <a:ea typeface="Inter" panose="02000503000000020004" pitchFamily="2" charset="0"/>
              </a:rPr>
              <a:t>Stefano Molteni</a:t>
            </a:r>
          </a:p>
        </p:txBody>
      </p:sp>
      <p:sp>
        <p:nvSpPr>
          <p:cNvPr id="7" name="CasellaDiTesto 6">
            <a:extLst>
              <a:ext uri="{FF2B5EF4-FFF2-40B4-BE49-F238E27FC236}">
                <a16:creationId xmlns:a16="http://schemas.microsoft.com/office/drawing/2014/main" id="{D04A5120-CD38-5E09-F0AC-C2AD29A6D4A6}"/>
              </a:ext>
            </a:extLst>
          </p:cNvPr>
          <p:cNvSpPr txBox="1"/>
          <p:nvPr/>
        </p:nvSpPr>
        <p:spPr>
          <a:xfrm>
            <a:off x="2309832" y="4034446"/>
            <a:ext cx="4524334" cy="369332"/>
          </a:xfrm>
          <a:prstGeom prst="rect">
            <a:avLst/>
          </a:prstGeom>
          <a:noFill/>
        </p:spPr>
        <p:txBody>
          <a:bodyPr wrap="square" rtlCol="0">
            <a:spAutoFit/>
          </a:bodyPr>
          <a:lstStyle/>
          <a:p>
            <a:pPr algn="ctr"/>
            <a:r>
              <a:rPr lang="it-IT" dirty="0">
                <a:solidFill>
                  <a:schemeClr val="bg1"/>
                </a:solidFill>
                <a:latin typeface="Inter" panose="02000503000000020004" pitchFamily="2" charset="0"/>
                <a:ea typeface="Inter" panose="02000503000000020004" pitchFamily="2" charset="0"/>
              </a:rPr>
              <a:t>Presentation and Design Choices</a:t>
            </a:r>
          </a:p>
        </p:txBody>
      </p:sp>
    </p:spTree>
    <p:extLst>
      <p:ext uri="{BB962C8B-B14F-4D97-AF65-F5344CB8AC3E}">
        <p14:creationId xmlns:p14="http://schemas.microsoft.com/office/powerpoint/2010/main" val="417267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C375-60EC-FC8B-178F-8BDE6DE80D09}"/>
              </a:ext>
            </a:extLst>
          </p:cNvPr>
          <p:cNvSpPr txBox="1"/>
          <p:nvPr/>
        </p:nvSpPr>
        <p:spPr>
          <a:xfrm>
            <a:off x="2046302" y="577052"/>
            <a:ext cx="5051395" cy="461665"/>
          </a:xfrm>
          <a:prstGeom prst="rect">
            <a:avLst/>
          </a:prstGeom>
          <a:noFill/>
        </p:spPr>
        <p:txBody>
          <a:bodyPr wrap="square" rtlCol="0">
            <a:spAutoFit/>
          </a:bodyPr>
          <a:lstStyle/>
          <a:p>
            <a:pPr algn="ctr"/>
            <a:r>
              <a:rPr lang="en-US" sz="2400" dirty="0" err="1">
                <a:solidFill>
                  <a:srgbClr val="F8AE00"/>
                </a:solidFill>
                <a:latin typeface="Orgovan" panose="02000503000000020004" pitchFamily="2" charset="0"/>
              </a:rPr>
              <a:t>MVc</a:t>
            </a:r>
            <a:r>
              <a:rPr lang="en-US" sz="2400" dirty="0">
                <a:solidFill>
                  <a:srgbClr val="F8AE00"/>
                </a:solidFill>
                <a:latin typeface="Orgovan" panose="02000503000000020004" pitchFamily="2" charset="0"/>
              </a:rPr>
              <a:t> Pattern</a:t>
            </a:r>
            <a:endParaRPr lang="en-GB" sz="2400" dirty="0">
              <a:solidFill>
                <a:srgbClr val="F8AE00"/>
              </a:solidFill>
              <a:latin typeface="Orgovan" panose="02000503000000020004" pitchFamily="2" charset="0"/>
            </a:endParaRPr>
          </a:p>
        </p:txBody>
      </p:sp>
      <p:graphicFrame>
        <p:nvGraphicFramePr>
          <p:cNvPr id="3" name="Table 2">
            <a:extLst>
              <a:ext uri="{FF2B5EF4-FFF2-40B4-BE49-F238E27FC236}">
                <a16:creationId xmlns:a16="http://schemas.microsoft.com/office/drawing/2014/main" id="{303AE633-12F4-6124-B7D8-9A7D49E7F77C}"/>
              </a:ext>
            </a:extLst>
          </p:cNvPr>
          <p:cNvGraphicFramePr>
            <a:graphicFrameLocks noGrp="1"/>
          </p:cNvGraphicFramePr>
          <p:nvPr>
            <p:extLst>
              <p:ext uri="{D42A27DB-BD31-4B8C-83A1-F6EECF244321}">
                <p14:modId xmlns:p14="http://schemas.microsoft.com/office/powerpoint/2010/main" val="961365978"/>
              </p:ext>
            </p:extLst>
          </p:nvPr>
        </p:nvGraphicFramePr>
        <p:xfrm>
          <a:off x="660878" y="1456142"/>
          <a:ext cx="7822238" cy="3657581"/>
        </p:xfrm>
        <a:graphic>
          <a:graphicData uri="http://schemas.openxmlformats.org/drawingml/2006/table">
            <a:tbl>
              <a:tblPr firstRow="1" bandRow="1">
                <a:solidFill>
                  <a:srgbClr val="FFFFFF">
                    <a:alpha val="10196"/>
                  </a:srgbClr>
                </a:solidFill>
                <a:effectLst/>
                <a:tableStyleId>{2D5ABB26-0587-4C30-8999-92F81FD0307C}</a:tableStyleId>
              </a:tblPr>
              <a:tblGrid>
                <a:gridCol w="3911119">
                  <a:extLst>
                    <a:ext uri="{9D8B030D-6E8A-4147-A177-3AD203B41FA5}">
                      <a16:colId xmlns:a16="http://schemas.microsoft.com/office/drawing/2014/main" val="4284287777"/>
                    </a:ext>
                  </a:extLst>
                </a:gridCol>
                <a:gridCol w="3911119">
                  <a:extLst>
                    <a:ext uri="{9D8B030D-6E8A-4147-A177-3AD203B41FA5}">
                      <a16:colId xmlns:a16="http://schemas.microsoft.com/office/drawing/2014/main" val="2477734480"/>
                    </a:ext>
                  </a:extLst>
                </a:gridCol>
              </a:tblGrid>
              <a:tr h="487661">
                <a:tc>
                  <a:txBody>
                    <a:bodyPr/>
                    <a:lstStyle/>
                    <a:p>
                      <a:pPr algn="ctr"/>
                      <a:r>
                        <a:rPr lang="en-US" b="1" dirty="0">
                          <a:solidFill>
                            <a:srgbClr val="F8AE00"/>
                          </a:solidFill>
                          <a:latin typeface="Inter" panose="02000503000000020004" pitchFamily="2" charset="0"/>
                          <a:ea typeface="Inter" panose="02000503000000020004" pitchFamily="2" charset="0"/>
                        </a:rPr>
                        <a:t>Server</a:t>
                      </a:r>
                      <a:endParaRPr lang="en-GB" b="1" dirty="0">
                        <a:solidFill>
                          <a:srgbClr val="F8AE00"/>
                        </a:solidFill>
                        <a:latin typeface="Inter" panose="02000503000000020004" pitchFamily="2" charset="0"/>
                        <a:ea typeface="Inter" panose="02000503000000020004" pitchFamily="2"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41368807"/>
                  </a:ext>
                </a:extLst>
              </a:tr>
              <a:tr h="370840">
                <a:tc>
                  <a:txBody>
                    <a:bodyPr/>
                    <a:lstStyle/>
                    <a:p>
                      <a:pPr algn="l"/>
                      <a:r>
                        <a:rPr lang="en-US" sz="1600" b="0" u="none" dirty="0">
                          <a:solidFill>
                            <a:srgbClr val="F8AE00"/>
                          </a:solidFill>
                          <a:latin typeface="Inter" panose="02000503000000020004" pitchFamily="2" charset="0"/>
                          <a:ea typeface="Inter" panose="02000503000000020004" pitchFamily="2" charset="0"/>
                        </a:rPr>
                        <a:t>Model</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marL="0" indent="0" algn="l">
                        <a:buFont typeface="Arial" panose="020B0604020202020204" pitchFamily="34" charset="0"/>
                        <a:buNone/>
                      </a:pPr>
                      <a:r>
                        <a:rPr lang="en-GB" sz="1600" dirty="0">
                          <a:solidFill>
                            <a:schemeClr val="bg1">
                              <a:lumMod val="95000"/>
                            </a:schemeClr>
                          </a:solidFill>
                          <a:latin typeface="Inter" panose="02000503000000020004" pitchFamily="2" charset="0"/>
                          <a:ea typeface="Inter" panose="02000503000000020004" pitchFamily="2" charset="0"/>
                        </a:rPr>
                        <a:t>Contains most of the game logic and is responsible for maintaining the state and information related to the various ongoing matches.</a:t>
                      </a:r>
                    </a:p>
                    <a:p>
                      <a:pPr marL="0" indent="0" algn="l">
                        <a:buFont typeface="Arial" panose="020B0604020202020204" pitchFamily="34" charset="0"/>
                        <a:buNone/>
                      </a:pPr>
                      <a:endParaRPr lang="en-US" sz="1600" dirty="0">
                        <a:solidFill>
                          <a:schemeClr val="bg1">
                            <a:lumMod val="95000"/>
                          </a:schemeClr>
                        </a:solidFill>
                        <a:latin typeface="Inter" panose="02000503000000020004" pitchFamily="2" charset="0"/>
                        <a:ea typeface="Inter" panose="02000503000000020004" pitchFamily="2" charset="0"/>
                      </a:endParaRPr>
                    </a:p>
                    <a:p>
                      <a:pPr algn="l"/>
                      <a:r>
                        <a:rPr lang="en-US" sz="1600" b="0" u="none" dirty="0">
                          <a:solidFill>
                            <a:srgbClr val="F8AE00"/>
                          </a:solidFill>
                          <a:latin typeface="Inter" panose="02000503000000020004" pitchFamily="2" charset="0"/>
                          <a:ea typeface="Inter" panose="02000503000000020004" pitchFamily="2" charset="0"/>
                        </a:rPr>
                        <a:t>Controller</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Handles the orchestration of the different game phases, and manages the requests and responses of the various users.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l"/>
                      <a:r>
                        <a:rPr lang="en-US" sz="1600" b="0" u="none" dirty="0">
                          <a:solidFill>
                            <a:srgbClr val="F8AE00"/>
                          </a:solidFill>
                          <a:latin typeface="Inter" panose="02000503000000020004" pitchFamily="2" charset="0"/>
                          <a:ea typeface="Inter" panose="02000503000000020004" pitchFamily="2" charset="0"/>
                        </a:rPr>
                        <a:t>View</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Whether it's a TUI or a GUI, it contains the logic for creating the user interface and managing all possible user interactions.</a:t>
                      </a:r>
                      <a:endParaRPr lang="en-US" sz="1600" dirty="0">
                        <a:solidFill>
                          <a:schemeClr val="bg1">
                            <a:lumMod val="95000"/>
                          </a:schemeClr>
                        </a:solidFill>
                        <a:latin typeface="Inter" panose="02000503000000020004" pitchFamily="2" charset="0"/>
                        <a:ea typeface="Inter" panose="02000503000000020004" pitchFamily="2" charset="0"/>
                      </a:endParaRPr>
                    </a:p>
                    <a:p>
                      <a:pPr algn="l"/>
                      <a:endParaRPr lang="en-US" sz="1600" dirty="0">
                        <a:solidFill>
                          <a:schemeClr val="bg1">
                            <a:lumMod val="95000"/>
                          </a:schemeClr>
                        </a:solidFill>
                        <a:latin typeface="Inter" panose="02000503000000020004" pitchFamily="2" charset="0"/>
                        <a:ea typeface="Inter" panose="02000503000000020004" pitchFamily="2" charset="0"/>
                      </a:endParaRPr>
                    </a:p>
                    <a:p>
                      <a:pPr algn="l"/>
                      <a:r>
                        <a:rPr lang="en-US" sz="1600" b="0" u="none" dirty="0">
                          <a:solidFill>
                            <a:srgbClr val="F8AE00"/>
                          </a:solidFill>
                          <a:latin typeface="Inter" panose="02000503000000020004" pitchFamily="2" charset="0"/>
                          <a:ea typeface="Inter" panose="02000503000000020004" pitchFamily="2" charset="0"/>
                        </a:rPr>
                        <a:t>Model</a:t>
                      </a:r>
                    </a:p>
                    <a:p>
                      <a:pPr algn="l"/>
                      <a:endParaRPr lang="en-US" sz="500" b="1" u="sng" dirty="0">
                        <a:solidFill>
                          <a:schemeClr val="bg1">
                            <a:lumMod val="95000"/>
                          </a:schemeClr>
                        </a:solidFill>
                        <a:latin typeface="Inter" panose="02000503000000020004" pitchFamily="2" charset="0"/>
                        <a:ea typeface="Inter" panose="02000503000000020004" pitchFamily="2" charset="0"/>
                      </a:endParaRPr>
                    </a:p>
                    <a:p>
                      <a:pPr algn="l"/>
                      <a:r>
                        <a:rPr lang="en-GB" sz="1600" dirty="0">
                          <a:solidFill>
                            <a:schemeClr val="bg1">
                              <a:lumMod val="95000"/>
                            </a:schemeClr>
                          </a:solidFill>
                          <a:latin typeface="Inter" panose="02000503000000020004" pitchFamily="2" charset="0"/>
                          <a:ea typeface="Inter" panose="02000503000000020004" pitchFamily="2" charset="0"/>
                        </a:rPr>
                        <a:t>A more lightweight model whose purpose is to maintain a consistent local state on the client side, in order to minimize the amount of data exchanged with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30914186"/>
                  </a:ext>
                </a:extLst>
              </a:tr>
            </a:tbl>
          </a:graphicData>
        </a:graphic>
      </p:graphicFrame>
      <p:sp>
        <p:nvSpPr>
          <p:cNvPr id="6" name="TextBox 5">
            <a:extLst>
              <a:ext uri="{FF2B5EF4-FFF2-40B4-BE49-F238E27FC236}">
                <a16:creationId xmlns:a16="http://schemas.microsoft.com/office/drawing/2014/main" id="{91F98FED-65F2-F78E-C8AB-F1A1FB7BB4D9}"/>
              </a:ext>
            </a:extLst>
          </p:cNvPr>
          <p:cNvSpPr txBox="1"/>
          <p:nvPr/>
        </p:nvSpPr>
        <p:spPr>
          <a:xfrm>
            <a:off x="660878" y="5531148"/>
            <a:ext cx="7822237" cy="584775"/>
          </a:xfrm>
          <a:prstGeom prst="rect">
            <a:avLst/>
          </a:prstGeom>
          <a:noFill/>
        </p:spPr>
        <p:txBody>
          <a:bodyPr wrap="square" rtlCol="0">
            <a:spAutoFit/>
          </a:bodyPr>
          <a:lstStyle/>
          <a:p>
            <a:pPr algn="ctr"/>
            <a:r>
              <a:rPr lang="en-GB" sz="1600" dirty="0">
                <a:solidFill>
                  <a:schemeClr val="bg1"/>
                </a:solidFill>
                <a:latin typeface="Inter" panose="02000503000000020004" pitchFamily="2" charset="0"/>
                <a:ea typeface="Inter" panose="02000503000000020004" pitchFamily="2" charset="0"/>
              </a:rPr>
              <a:t>On both the server and client sides, dedicated classes are implemented to manage communication using Socket and RMI protocols.</a:t>
            </a:r>
          </a:p>
        </p:txBody>
      </p:sp>
    </p:spTree>
    <p:extLst>
      <p:ext uri="{BB962C8B-B14F-4D97-AF65-F5344CB8AC3E}">
        <p14:creationId xmlns:p14="http://schemas.microsoft.com/office/powerpoint/2010/main" val="1877022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4093718-D017-6B21-9434-E7E2E4936F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702" y="327355"/>
            <a:ext cx="8882649" cy="6203293"/>
          </a:xfrm>
          <a:prstGeom prst="rect">
            <a:avLst/>
          </a:prstGeom>
        </p:spPr>
      </p:pic>
      <p:sp>
        <p:nvSpPr>
          <p:cNvPr id="9" name="TextBox 8">
            <a:extLst>
              <a:ext uri="{FF2B5EF4-FFF2-40B4-BE49-F238E27FC236}">
                <a16:creationId xmlns:a16="http://schemas.microsoft.com/office/drawing/2014/main" id="{0A40B0C9-410F-57F5-3850-13822088D6C4}"/>
              </a:ext>
            </a:extLst>
          </p:cNvPr>
          <p:cNvSpPr txBox="1"/>
          <p:nvPr/>
        </p:nvSpPr>
        <p:spPr>
          <a:xfrm>
            <a:off x="5347966" y="4974238"/>
            <a:ext cx="798343"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Game</a:t>
            </a:r>
            <a:endParaRPr lang="en-GB" dirty="0">
              <a:solidFill>
                <a:schemeClr val="bg1"/>
              </a:solidFill>
              <a:latin typeface="Inter" panose="02000503000000020004" pitchFamily="2" charset="0"/>
              <a:ea typeface="Inter" panose="02000503000000020004" pitchFamily="2" charset="0"/>
            </a:endParaRPr>
          </a:p>
        </p:txBody>
      </p:sp>
      <p:sp>
        <p:nvSpPr>
          <p:cNvPr id="10" name="Rectangle 9">
            <a:extLst>
              <a:ext uri="{FF2B5EF4-FFF2-40B4-BE49-F238E27FC236}">
                <a16:creationId xmlns:a16="http://schemas.microsoft.com/office/drawing/2014/main" id="{BA58380C-7EB9-28DA-2026-CEB234DC4EE8}"/>
              </a:ext>
            </a:extLst>
          </p:cNvPr>
          <p:cNvSpPr/>
          <p:nvPr/>
        </p:nvSpPr>
        <p:spPr>
          <a:xfrm>
            <a:off x="5033638" y="5019690"/>
            <a:ext cx="247650" cy="247650"/>
          </a:xfrm>
          <a:prstGeom prst="rect">
            <a:avLst/>
          </a:prstGeom>
          <a:solidFill>
            <a:srgbClr val="FECA04"/>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04C5F5A2-1D00-1D48-23A7-2116ABCCA95E}"/>
              </a:ext>
            </a:extLst>
          </p:cNvPr>
          <p:cNvSpPr txBox="1"/>
          <p:nvPr/>
        </p:nvSpPr>
        <p:spPr>
          <a:xfrm>
            <a:off x="5347966" y="5343570"/>
            <a:ext cx="92578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Player</a:t>
            </a:r>
            <a:endParaRPr lang="en-GB" dirty="0">
              <a:solidFill>
                <a:schemeClr val="bg1"/>
              </a:solidFill>
              <a:latin typeface="Inter" panose="02000503000000020004" pitchFamily="2" charset="0"/>
              <a:ea typeface="Inter" panose="02000503000000020004" pitchFamily="2" charset="0"/>
            </a:endParaRPr>
          </a:p>
        </p:txBody>
      </p:sp>
      <p:sp>
        <p:nvSpPr>
          <p:cNvPr id="12" name="Rectangle 11">
            <a:extLst>
              <a:ext uri="{FF2B5EF4-FFF2-40B4-BE49-F238E27FC236}">
                <a16:creationId xmlns:a16="http://schemas.microsoft.com/office/drawing/2014/main" id="{8F6BA21F-0A53-DC61-F0E6-C9098E39D036}"/>
              </a:ext>
            </a:extLst>
          </p:cNvPr>
          <p:cNvSpPr/>
          <p:nvPr/>
        </p:nvSpPr>
        <p:spPr>
          <a:xfrm>
            <a:off x="5033638" y="5389022"/>
            <a:ext cx="247650" cy="247650"/>
          </a:xfrm>
          <a:prstGeom prst="rect">
            <a:avLst/>
          </a:prstGeom>
          <a:solidFill>
            <a:srgbClr val="185EE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31C5119F-23B1-E259-3C7A-52118E2561D3}"/>
              </a:ext>
            </a:extLst>
          </p:cNvPr>
          <p:cNvSpPr txBox="1"/>
          <p:nvPr/>
        </p:nvSpPr>
        <p:spPr>
          <a:xfrm>
            <a:off x="7007168" y="5353510"/>
            <a:ext cx="153535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Components</a:t>
            </a:r>
            <a:endParaRPr lang="en-GB" dirty="0">
              <a:solidFill>
                <a:schemeClr val="bg1"/>
              </a:solidFill>
              <a:latin typeface="Inter" panose="02000503000000020004" pitchFamily="2" charset="0"/>
              <a:ea typeface="Inter" panose="02000503000000020004" pitchFamily="2" charset="0"/>
            </a:endParaRPr>
          </a:p>
        </p:txBody>
      </p:sp>
      <p:sp>
        <p:nvSpPr>
          <p:cNvPr id="14" name="Rectangle 13">
            <a:extLst>
              <a:ext uri="{FF2B5EF4-FFF2-40B4-BE49-F238E27FC236}">
                <a16:creationId xmlns:a16="http://schemas.microsoft.com/office/drawing/2014/main" id="{F1D92BBE-EDAA-0A2E-6BE2-85A5DBD588B1}"/>
              </a:ext>
            </a:extLst>
          </p:cNvPr>
          <p:cNvSpPr/>
          <p:nvPr/>
        </p:nvSpPr>
        <p:spPr>
          <a:xfrm>
            <a:off x="6692840" y="5398962"/>
            <a:ext cx="247650" cy="247650"/>
          </a:xfrm>
          <a:prstGeom prst="rect">
            <a:avLst/>
          </a:prstGeom>
          <a:solidFill>
            <a:srgbClr val="1FE3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BEDD67C2-4D97-CA07-314F-D052CBCAFCDB}"/>
              </a:ext>
            </a:extLst>
          </p:cNvPr>
          <p:cNvSpPr txBox="1"/>
          <p:nvPr/>
        </p:nvSpPr>
        <p:spPr>
          <a:xfrm>
            <a:off x="7007168" y="5722842"/>
            <a:ext cx="187642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Events</a:t>
            </a:r>
            <a:endParaRPr lang="en-GB" dirty="0">
              <a:solidFill>
                <a:schemeClr val="bg1"/>
              </a:solidFill>
              <a:latin typeface="Inter" panose="02000503000000020004" pitchFamily="2" charset="0"/>
              <a:ea typeface="Inter" panose="02000503000000020004" pitchFamily="2" charset="0"/>
            </a:endParaRPr>
          </a:p>
        </p:txBody>
      </p:sp>
      <p:sp>
        <p:nvSpPr>
          <p:cNvPr id="16" name="Rectangle 15">
            <a:extLst>
              <a:ext uri="{FF2B5EF4-FFF2-40B4-BE49-F238E27FC236}">
                <a16:creationId xmlns:a16="http://schemas.microsoft.com/office/drawing/2014/main" id="{EABAA27E-6570-51E4-2B7B-451991BC1B49}"/>
              </a:ext>
            </a:extLst>
          </p:cNvPr>
          <p:cNvSpPr/>
          <p:nvPr/>
        </p:nvSpPr>
        <p:spPr>
          <a:xfrm>
            <a:off x="6692840" y="5768294"/>
            <a:ext cx="247650" cy="247650"/>
          </a:xfrm>
          <a:prstGeom prst="rect">
            <a:avLst/>
          </a:prstGeom>
          <a:solidFill>
            <a:srgbClr val="D131C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55522F2-818C-62BF-35C4-086BDCB887FE}"/>
              </a:ext>
            </a:extLst>
          </p:cNvPr>
          <p:cNvSpPr txBox="1"/>
          <p:nvPr/>
        </p:nvSpPr>
        <p:spPr>
          <a:xfrm>
            <a:off x="5347964" y="5722842"/>
            <a:ext cx="925784"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Board</a:t>
            </a:r>
            <a:endParaRPr lang="en-GB" dirty="0">
              <a:solidFill>
                <a:schemeClr val="bg1"/>
              </a:solidFill>
              <a:latin typeface="Inter" panose="02000503000000020004" pitchFamily="2" charset="0"/>
              <a:ea typeface="Inter" panose="02000503000000020004" pitchFamily="2" charset="0"/>
            </a:endParaRPr>
          </a:p>
        </p:txBody>
      </p:sp>
      <p:sp>
        <p:nvSpPr>
          <p:cNvPr id="20" name="Rectangle 19">
            <a:extLst>
              <a:ext uri="{FF2B5EF4-FFF2-40B4-BE49-F238E27FC236}">
                <a16:creationId xmlns:a16="http://schemas.microsoft.com/office/drawing/2014/main" id="{B5EE6926-FCD8-5A09-6DDA-2955A316C24E}"/>
              </a:ext>
            </a:extLst>
          </p:cNvPr>
          <p:cNvSpPr/>
          <p:nvPr/>
        </p:nvSpPr>
        <p:spPr>
          <a:xfrm>
            <a:off x="5033638" y="5768294"/>
            <a:ext cx="247650" cy="247650"/>
          </a:xfrm>
          <a:prstGeom prst="rect">
            <a:avLst/>
          </a:prstGeom>
          <a:solidFill>
            <a:srgbClr val="0A108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CEE2EB2A-EC51-23F2-15E9-3E4DD45B3419}"/>
              </a:ext>
            </a:extLst>
          </p:cNvPr>
          <p:cNvSpPr txBox="1"/>
          <p:nvPr/>
        </p:nvSpPr>
        <p:spPr>
          <a:xfrm>
            <a:off x="7007168" y="4984657"/>
            <a:ext cx="1535355" cy="338554"/>
          </a:xfrm>
          <a:prstGeom prst="rect">
            <a:avLst/>
          </a:prstGeom>
          <a:noFill/>
        </p:spPr>
        <p:txBody>
          <a:bodyPr wrap="square" rtlCol="0">
            <a:spAutoFit/>
          </a:bodyPr>
          <a:lstStyle/>
          <a:p>
            <a:r>
              <a:rPr lang="en-US" sz="1600" dirty="0">
                <a:solidFill>
                  <a:schemeClr val="bg1"/>
                </a:solidFill>
                <a:latin typeface="Inter" panose="02000503000000020004" pitchFamily="2" charset="0"/>
                <a:ea typeface="Inter" panose="02000503000000020004" pitchFamily="2" charset="0"/>
              </a:rPr>
              <a:t>Spaceship</a:t>
            </a:r>
            <a:endParaRPr lang="en-GB" dirty="0">
              <a:solidFill>
                <a:schemeClr val="bg1"/>
              </a:solidFill>
              <a:latin typeface="Inter" panose="02000503000000020004" pitchFamily="2" charset="0"/>
              <a:ea typeface="Inter" panose="02000503000000020004" pitchFamily="2" charset="0"/>
            </a:endParaRPr>
          </a:p>
        </p:txBody>
      </p:sp>
      <p:sp>
        <p:nvSpPr>
          <p:cNvPr id="22" name="Rectangle 21">
            <a:extLst>
              <a:ext uri="{FF2B5EF4-FFF2-40B4-BE49-F238E27FC236}">
                <a16:creationId xmlns:a16="http://schemas.microsoft.com/office/drawing/2014/main" id="{7441391D-4766-386E-440B-F8B74E1FD909}"/>
              </a:ext>
            </a:extLst>
          </p:cNvPr>
          <p:cNvSpPr/>
          <p:nvPr/>
        </p:nvSpPr>
        <p:spPr>
          <a:xfrm>
            <a:off x="6692840" y="5030109"/>
            <a:ext cx="247650" cy="247650"/>
          </a:xfrm>
          <a:prstGeom prst="rect">
            <a:avLst/>
          </a:prstGeom>
          <a:solidFill>
            <a:srgbClr val="08B03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64896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E13B147-1563-C833-4340-35D038187F95}"/>
              </a:ext>
            </a:extLst>
          </p:cNvPr>
          <p:cNvSpPr txBox="1"/>
          <p:nvPr/>
        </p:nvSpPr>
        <p:spPr>
          <a:xfrm>
            <a:off x="1129638"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Rules</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Basic rules</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Complete rules</a:t>
            </a:r>
          </a:p>
        </p:txBody>
      </p:sp>
      <p:sp>
        <p:nvSpPr>
          <p:cNvPr id="5" name="TextBox 4">
            <a:extLst>
              <a:ext uri="{FF2B5EF4-FFF2-40B4-BE49-F238E27FC236}">
                <a16:creationId xmlns:a16="http://schemas.microsoft.com/office/drawing/2014/main" id="{40059190-C959-6941-B9DC-AEB054C16C99}"/>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Implemented Functionalities</a:t>
            </a:r>
            <a:endParaRPr lang="en-GB" sz="2400" dirty="0">
              <a:solidFill>
                <a:srgbClr val="F8AE00"/>
              </a:solidFill>
              <a:latin typeface="Orgovan" panose="02000503000000020004" pitchFamily="2" charset="0"/>
            </a:endParaRPr>
          </a:p>
        </p:txBody>
      </p:sp>
      <p:sp>
        <p:nvSpPr>
          <p:cNvPr id="6" name="CasellaDiTesto 1">
            <a:extLst>
              <a:ext uri="{FF2B5EF4-FFF2-40B4-BE49-F238E27FC236}">
                <a16:creationId xmlns:a16="http://schemas.microsoft.com/office/drawing/2014/main" id="{C24D6C7B-9BC4-C048-245E-A1A8569A3B89}"/>
              </a:ext>
            </a:extLst>
          </p:cNvPr>
          <p:cNvSpPr txBox="1"/>
          <p:nvPr/>
        </p:nvSpPr>
        <p:spPr>
          <a:xfrm>
            <a:off x="3758537"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Connection</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Socket</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RMI</a:t>
            </a:r>
          </a:p>
        </p:txBody>
      </p:sp>
      <p:sp>
        <p:nvSpPr>
          <p:cNvPr id="8" name="CasellaDiTesto 1">
            <a:extLst>
              <a:ext uri="{FF2B5EF4-FFF2-40B4-BE49-F238E27FC236}">
                <a16:creationId xmlns:a16="http://schemas.microsoft.com/office/drawing/2014/main" id="{BC1AA77C-EBA7-640A-B189-F2058B45A3F3}"/>
              </a:ext>
            </a:extLst>
          </p:cNvPr>
          <p:cNvSpPr txBox="1"/>
          <p:nvPr/>
        </p:nvSpPr>
        <p:spPr>
          <a:xfrm>
            <a:off x="5967710" y="1977512"/>
            <a:ext cx="2209173" cy="1292662"/>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User Interface</a:t>
            </a:r>
          </a:p>
          <a:p>
            <a:endParaRPr lang="en-US" dirty="0">
              <a:solidFill>
                <a:srgbClr val="F8AE00"/>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TUI</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GUI</a:t>
            </a:r>
          </a:p>
        </p:txBody>
      </p:sp>
      <p:sp>
        <p:nvSpPr>
          <p:cNvPr id="9" name="CasellaDiTesto 1">
            <a:extLst>
              <a:ext uri="{FF2B5EF4-FFF2-40B4-BE49-F238E27FC236}">
                <a16:creationId xmlns:a16="http://schemas.microsoft.com/office/drawing/2014/main" id="{9774819A-3C3A-CA77-7B4B-32CAD2B4D0C7}"/>
              </a:ext>
            </a:extLst>
          </p:cNvPr>
          <p:cNvSpPr txBox="1"/>
          <p:nvPr/>
        </p:nvSpPr>
        <p:spPr>
          <a:xfrm>
            <a:off x="1129638" y="3926184"/>
            <a:ext cx="3069170" cy="2031325"/>
          </a:xfrm>
          <a:prstGeom prst="rect">
            <a:avLst/>
          </a:prstGeom>
          <a:noFill/>
        </p:spPr>
        <p:txBody>
          <a:bodyPr wrap="square" rtlCol="0">
            <a:spAutoFit/>
          </a:bodyPr>
          <a:lstStyle/>
          <a:p>
            <a:r>
              <a:rPr lang="en-US" b="1" dirty="0">
                <a:solidFill>
                  <a:srgbClr val="F8AE00"/>
                </a:solidFill>
                <a:latin typeface="Inter" panose="02000503000000020004" pitchFamily="2" charset="0"/>
                <a:ea typeface="Inter" panose="02000503000000020004" pitchFamily="2" charset="0"/>
              </a:rPr>
              <a:t>Additional Functionalities</a:t>
            </a:r>
          </a:p>
          <a:p>
            <a:endParaRPr lang="en-US" dirty="0">
              <a:solidFill>
                <a:schemeClr val="bg1"/>
              </a:solidFill>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Demo travel</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Multiple games</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Resilience</a:t>
            </a:r>
          </a:p>
          <a:p>
            <a:endParaRPr lang="it-IT" sz="600" dirty="0">
              <a:solidFill>
                <a:schemeClr val="bg1"/>
              </a:solidFill>
              <a:latin typeface="Inter" panose="02000503000000020004" pitchFamily="2" charset="0"/>
              <a:ea typeface="Inter" panose="02000503000000020004" pitchFamily="2" charset="0"/>
            </a:endParaRPr>
          </a:p>
          <a:p>
            <a:r>
              <a:rPr lang="en-US" dirty="0">
                <a:solidFill>
                  <a:schemeClr val="bg1"/>
                </a:solidFill>
              </a:rPr>
              <a:t>❌ </a:t>
            </a:r>
            <a:r>
              <a:rPr lang="it-IT" dirty="0">
                <a:solidFill>
                  <a:schemeClr val="bg1"/>
                </a:solidFill>
                <a:latin typeface="Inter" panose="02000503000000020004" pitchFamily="2" charset="0"/>
                <a:ea typeface="Inter" panose="02000503000000020004" pitchFamily="2" charset="0"/>
              </a:rPr>
              <a:t>Persistence</a:t>
            </a:r>
            <a:endParaRPr lang="it-IT" dirty="0">
              <a:solidFill>
                <a:srgbClr val="F8AE00"/>
              </a:solidFill>
            </a:endParaRPr>
          </a:p>
        </p:txBody>
      </p:sp>
    </p:spTree>
    <p:extLst>
      <p:ext uri="{BB962C8B-B14F-4D97-AF65-F5344CB8AC3E}">
        <p14:creationId xmlns:p14="http://schemas.microsoft.com/office/powerpoint/2010/main" val="4032067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FBF24C-27FA-8F8A-62EB-DA15920693A8}"/>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DEMO TRAVEL</a:t>
            </a:r>
            <a:endParaRPr lang="en-GB" sz="2400" dirty="0">
              <a:solidFill>
                <a:srgbClr val="F8AE00"/>
              </a:solidFill>
              <a:latin typeface="Orgovan" panose="02000503000000020004" pitchFamily="2" charset="0"/>
            </a:endParaRPr>
          </a:p>
        </p:txBody>
      </p:sp>
      <p:sp>
        <p:nvSpPr>
          <p:cNvPr id="5" name="TextBox 4">
            <a:extLst>
              <a:ext uri="{FF2B5EF4-FFF2-40B4-BE49-F238E27FC236}">
                <a16:creationId xmlns:a16="http://schemas.microsoft.com/office/drawing/2014/main" id="{4D5EEB19-B72E-5928-53CE-201A8AB275E9}"/>
              </a:ext>
            </a:extLst>
          </p:cNvPr>
          <p:cNvSpPr txBox="1"/>
          <p:nvPr/>
        </p:nvSpPr>
        <p:spPr>
          <a:xfrm>
            <a:off x="701335" y="1473693"/>
            <a:ext cx="7741328" cy="1615827"/>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To manage the distinction between demo travels and level 2 travels, we introduced a </a:t>
            </a:r>
            <a:r>
              <a:rPr lang="en-GB" dirty="0">
                <a:solidFill>
                  <a:srgbClr val="F8AE00"/>
                </a:solidFill>
                <a:latin typeface="Inter" panose="02000503000000020004" pitchFamily="2" charset="0"/>
                <a:ea typeface="Inter" panose="02000503000000020004" pitchFamily="2" charset="0"/>
              </a:rPr>
              <a:t>level attribute </a:t>
            </a:r>
            <a:r>
              <a:rPr lang="en-GB" dirty="0">
                <a:solidFill>
                  <a:schemeClr val="bg1"/>
                </a:solidFill>
                <a:latin typeface="Inter" panose="02000503000000020004" pitchFamily="2" charset="0"/>
                <a:ea typeface="Inter" panose="02000503000000020004" pitchFamily="2" charset="0"/>
              </a:rPr>
              <a:t>in the </a:t>
            </a:r>
            <a:r>
              <a:rPr lang="en-GB" i="1" dirty="0">
                <a:solidFill>
                  <a:schemeClr val="bg1"/>
                </a:solidFill>
                <a:latin typeface="Inter" panose="02000503000000020004" pitchFamily="2" charset="0"/>
                <a:ea typeface="Inter" panose="02000503000000020004" pitchFamily="2" charset="0"/>
              </a:rPr>
              <a:t>Game</a:t>
            </a:r>
            <a:r>
              <a:rPr lang="en-GB" dirty="0">
                <a:solidFill>
                  <a:schemeClr val="bg1"/>
                </a:solidFill>
                <a:latin typeface="Inter" panose="02000503000000020004" pitchFamily="2" charset="0"/>
                <a:ea typeface="Inter" panose="02000503000000020004" pitchFamily="2" charset="0"/>
              </a:rPr>
              <a:t> class.</a:t>
            </a:r>
          </a:p>
          <a:p>
            <a:endParaRPr lang="en-GB" sz="900"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This attribute allows us to define the correct behaviour to apply in various gameplay situations where there is a functional difference between the two types of games.</a:t>
            </a:r>
          </a:p>
        </p:txBody>
      </p:sp>
      <p:pic>
        <p:nvPicPr>
          <p:cNvPr id="7" name="Picture 6">
            <a:extLst>
              <a:ext uri="{FF2B5EF4-FFF2-40B4-BE49-F238E27FC236}">
                <a16:creationId xmlns:a16="http://schemas.microsoft.com/office/drawing/2014/main" id="{71CBDF66-C366-29C4-E283-989CDCA00F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1786" y="4001781"/>
            <a:ext cx="3018994" cy="2199267"/>
          </a:xfrm>
          <a:prstGeom prst="rect">
            <a:avLst/>
          </a:prstGeom>
        </p:spPr>
      </p:pic>
      <p:pic>
        <p:nvPicPr>
          <p:cNvPr id="9" name="Picture 8">
            <a:extLst>
              <a:ext uri="{FF2B5EF4-FFF2-40B4-BE49-F238E27FC236}">
                <a16:creationId xmlns:a16="http://schemas.microsoft.com/office/drawing/2014/main" id="{2781E032-8257-D996-C3DC-1F918DFB52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5467" y="4001781"/>
            <a:ext cx="3032778" cy="2199267"/>
          </a:xfrm>
          <a:prstGeom prst="rect">
            <a:avLst/>
          </a:prstGeom>
        </p:spPr>
      </p:pic>
      <p:sp>
        <p:nvSpPr>
          <p:cNvPr id="10" name="Rectangle 9">
            <a:extLst>
              <a:ext uri="{FF2B5EF4-FFF2-40B4-BE49-F238E27FC236}">
                <a16:creationId xmlns:a16="http://schemas.microsoft.com/office/drawing/2014/main" id="{3C74658E-8F6B-6A2C-E205-923E77482D4B}"/>
              </a:ext>
            </a:extLst>
          </p:cNvPr>
          <p:cNvSpPr/>
          <p:nvPr/>
        </p:nvSpPr>
        <p:spPr>
          <a:xfrm>
            <a:off x="1624614" y="4894079"/>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ADA4562A-85B8-8F0B-22A9-E77BA2357FFC}"/>
              </a:ext>
            </a:extLst>
          </p:cNvPr>
          <p:cNvSpPr/>
          <p:nvPr/>
        </p:nvSpPr>
        <p:spPr>
          <a:xfrm>
            <a:off x="5079507" y="4894078"/>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E1018FAB-C5DE-A1F3-A647-350FD4BC0FC0}"/>
              </a:ext>
            </a:extLst>
          </p:cNvPr>
          <p:cNvSpPr/>
          <p:nvPr/>
        </p:nvSpPr>
        <p:spPr>
          <a:xfrm rot="5400000">
            <a:off x="6892032" y="4685452"/>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734B5A55-26D4-1592-DF44-59FB42A61C40}"/>
              </a:ext>
            </a:extLst>
          </p:cNvPr>
          <p:cNvSpPr txBox="1"/>
          <p:nvPr/>
        </p:nvSpPr>
        <p:spPr>
          <a:xfrm>
            <a:off x="1944386" y="3534692"/>
            <a:ext cx="1393794" cy="307777"/>
          </a:xfrm>
          <a:prstGeom prst="rect">
            <a:avLst/>
          </a:prstGeom>
          <a:noFill/>
        </p:spPr>
        <p:txBody>
          <a:bodyPr wrap="square" rtlCol="0">
            <a:spAutoFit/>
          </a:bodyPr>
          <a:lstStyle/>
          <a:p>
            <a:pPr algn="ctr"/>
            <a:r>
              <a:rPr lang="en-US" sz="1400" b="1" dirty="0">
                <a:solidFill>
                  <a:srgbClr val="F8AE00"/>
                </a:solidFill>
                <a:latin typeface="Inter" panose="02000503000000020004" pitchFamily="2" charset="0"/>
                <a:ea typeface="Inter" panose="02000503000000020004" pitchFamily="2" charset="0"/>
              </a:rPr>
              <a:t>Demo travel</a:t>
            </a:r>
            <a:endParaRPr lang="en-GB" sz="1400" b="1" dirty="0">
              <a:solidFill>
                <a:srgbClr val="F8AE00"/>
              </a:solidFill>
              <a:latin typeface="Inter" panose="02000503000000020004" pitchFamily="2" charset="0"/>
              <a:ea typeface="Inter" panose="02000503000000020004" pitchFamily="2" charset="0"/>
            </a:endParaRPr>
          </a:p>
        </p:txBody>
      </p:sp>
      <p:sp>
        <p:nvSpPr>
          <p:cNvPr id="16" name="TextBox 15">
            <a:extLst>
              <a:ext uri="{FF2B5EF4-FFF2-40B4-BE49-F238E27FC236}">
                <a16:creationId xmlns:a16="http://schemas.microsoft.com/office/drawing/2014/main" id="{7F3978CD-6B20-38A6-B474-5302FEA27623}"/>
              </a:ext>
            </a:extLst>
          </p:cNvPr>
          <p:cNvSpPr txBox="1"/>
          <p:nvPr/>
        </p:nvSpPr>
        <p:spPr>
          <a:xfrm>
            <a:off x="5794959" y="3534691"/>
            <a:ext cx="1393794" cy="307777"/>
          </a:xfrm>
          <a:prstGeom prst="rect">
            <a:avLst/>
          </a:prstGeom>
          <a:noFill/>
        </p:spPr>
        <p:txBody>
          <a:bodyPr wrap="square" rtlCol="0">
            <a:spAutoFit/>
          </a:bodyPr>
          <a:lstStyle/>
          <a:p>
            <a:pPr algn="ctr"/>
            <a:r>
              <a:rPr lang="en-US" sz="1400" b="1" dirty="0">
                <a:solidFill>
                  <a:srgbClr val="F8AE00"/>
                </a:solidFill>
                <a:latin typeface="Inter" panose="02000503000000020004" pitchFamily="2" charset="0"/>
                <a:ea typeface="Inter" panose="02000503000000020004" pitchFamily="2" charset="0"/>
              </a:rPr>
              <a:t>Level 2 travel</a:t>
            </a:r>
            <a:endParaRPr lang="en-GB" sz="1400" b="1" dirty="0">
              <a:solidFill>
                <a:srgbClr val="F8AE00"/>
              </a:solidFill>
              <a:latin typeface="Inter" panose="02000503000000020004" pitchFamily="2" charset="0"/>
              <a:ea typeface="Inter" panose="02000503000000020004" pitchFamily="2" charset="0"/>
            </a:endParaRPr>
          </a:p>
        </p:txBody>
      </p:sp>
      <p:sp>
        <p:nvSpPr>
          <p:cNvPr id="17" name="Rectangle 16">
            <a:extLst>
              <a:ext uri="{FF2B5EF4-FFF2-40B4-BE49-F238E27FC236}">
                <a16:creationId xmlns:a16="http://schemas.microsoft.com/office/drawing/2014/main" id="{2DE645AF-0596-2F6F-C90D-FDB70B957480}"/>
              </a:ext>
            </a:extLst>
          </p:cNvPr>
          <p:cNvSpPr/>
          <p:nvPr/>
        </p:nvSpPr>
        <p:spPr>
          <a:xfrm>
            <a:off x="3237391" y="4894078"/>
            <a:ext cx="408372" cy="825623"/>
          </a:xfrm>
          <a:prstGeom prst="rect">
            <a:avLst/>
          </a:prstGeom>
          <a:noFill/>
          <a:ln w="28575">
            <a:solidFill>
              <a:srgbClr val="F8AE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63401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78EAD7-2AF3-9580-9342-D54CD47D30C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7C8BE02-71B1-A748-3DEF-F8D3BBA66CC2}"/>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MULTIPLE GAMES</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B97A2401-CDAD-6BC0-7012-C3C4C2121D3C}"/>
              </a:ext>
            </a:extLst>
          </p:cNvPr>
          <p:cNvSpPr txBox="1"/>
          <p:nvPr/>
        </p:nvSpPr>
        <p:spPr>
          <a:xfrm>
            <a:off x="701335" y="1473693"/>
            <a:ext cx="7741328" cy="2723823"/>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To support the coexistence of multiple games running simultaneously on the same server machine, we introduced a helper class called </a:t>
            </a:r>
            <a:r>
              <a:rPr lang="en-GB" i="1" dirty="0" err="1">
                <a:solidFill>
                  <a:schemeClr val="bg1"/>
                </a:solidFill>
                <a:latin typeface="Inter" panose="02000503000000020004" pitchFamily="2" charset="0"/>
                <a:ea typeface="Inter" panose="02000503000000020004" pitchFamily="2" charset="0"/>
              </a:rPr>
              <a:t>GameManagerMaps</a:t>
            </a:r>
            <a:r>
              <a:rPr lang="en-GB" dirty="0">
                <a:solidFill>
                  <a:schemeClr val="bg1"/>
                </a:solidFill>
                <a:latin typeface="Inter" panose="02000503000000020004" pitchFamily="2" charset="0"/>
                <a:ea typeface="Inter" panose="02000503000000020004" pitchFamily="2" charset="0"/>
              </a:rPr>
              <a:t>. This class contains a </a:t>
            </a:r>
            <a:r>
              <a:rPr lang="en-GB" dirty="0">
                <a:solidFill>
                  <a:srgbClr val="F8AE00"/>
                </a:solidFill>
                <a:latin typeface="Inter" panose="02000503000000020004" pitchFamily="2" charset="0"/>
                <a:ea typeface="Inter" panose="02000503000000020004" pitchFamily="2" charset="0"/>
              </a:rPr>
              <a:t>map of </a:t>
            </a:r>
            <a:r>
              <a:rPr lang="en-GB" dirty="0" err="1">
                <a:solidFill>
                  <a:srgbClr val="F8AE00"/>
                </a:solidFill>
                <a:latin typeface="Inter" panose="02000503000000020004" pitchFamily="2" charset="0"/>
                <a:ea typeface="Inter" panose="02000503000000020004" pitchFamily="2" charset="0"/>
              </a:rPr>
              <a:t>GameManager</a:t>
            </a:r>
            <a:r>
              <a:rPr lang="en-GB" dirty="0">
                <a:solidFill>
                  <a:srgbClr val="F8AE00"/>
                </a:solidFill>
                <a:latin typeface="Inter" panose="02000503000000020004" pitchFamily="2" charset="0"/>
                <a:ea typeface="Inter" panose="02000503000000020004" pitchFamily="2" charset="0"/>
              </a:rPr>
              <a:t> </a:t>
            </a:r>
            <a:r>
              <a:rPr lang="en-GB" dirty="0">
                <a:solidFill>
                  <a:schemeClr val="bg1">
                    <a:lumMod val="95000"/>
                  </a:schemeClr>
                </a:solidFill>
                <a:latin typeface="Inter" panose="02000503000000020004" pitchFamily="2" charset="0"/>
                <a:ea typeface="Inter" panose="02000503000000020004" pitchFamily="2" charset="0"/>
              </a:rPr>
              <a:t>instances</a:t>
            </a:r>
            <a:r>
              <a:rPr lang="en-GB" dirty="0">
                <a:solidFill>
                  <a:schemeClr val="bg1"/>
                </a:solidFill>
                <a:latin typeface="Inter" panose="02000503000000020004" pitchFamily="2" charset="0"/>
                <a:ea typeface="Inter" panose="02000503000000020004" pitchFamily="2" charset="0"/>
              </a:rPr>
              <a:t>, each associated with a specific </a:t>
            </a:r>
            <a:r>
              <a:rPr lang="en-GB" dirty="0">
                <a:solidFill>
                  <a:srgbClr val="F8AE00"/>
                </a:solidFill>
                <a:latin typeface="Inter" panose="02000503000000020004" pitchFamily="2" charset="0"/>
                <a:ea typeface="Inter" panose="02000503000000020004" pitchFamily="2" charset="0"/>
              </a:rPr>
              <a:t>game ID </a:t>
            </a:r>
            <a:r>
              <a:rPr lang="en-GB" dirty="0">
                <a:solidFill>
                  <a:schemeClr val="bg1"/>
                </a:solidFill>
                <a:latin typeface="Inter" panose="02000503000000020004" pitchFamily="2" charset="0"/>
                <a:ea typeface="Inter" panose="02000503000000020004" pitchFamily="2" charset="0"/>
              </a:rPr>
              <a:t>as the key.</a:t>
            </a:r>
          </a:p>
          <a:p>
            <a:r>
              <a:rPr lang="en-GB" dirty="0">
                <a:solidFill>
                  <a:schemeClr val="bg1"/>
                </a:solidFill>
                <a:latin typeface="Inter" panose="02000503000000020004" pitchFamily="2" charset="0"/>
                <a:ea typeface="Inter" panose="02000503000000020004" pitchFamily="2" charset="0"/>
              </a:rPr>
              <a:t>Each game is therefore linked to its own </a:t>
            </a:r>
            <a:r>
              <a:rPr lang="en-GB" i="1" dirty="0" err="1">
                <a:solidFill>
                  <a:schemeClr val="bg1"/>
                </a:solidFill>
                <a:latin typeface="Inter" panose="02000503000000020004" pitchFamily="2" charset="0"/>
                <a:ea typeface="Inter" panose="02000503000000020004" pitchFamily="2" charset="0"/>
              </a:rPr>
              <a:t>GameManager</a:t>
            </a:r>
            <a:r>
              <a:rPr lang="en-GB" dirty="0">
                <a:solidFill>
                  <a:schemeClr val="bg1"/>
                </a:solidFill>
                <a:latin typeface="Inter" panose="02000503000000020004" pitchFamily="2" charset="0"/>
                <a:ea typeface="Inter" panose="02000503000000020004" pitchFamily="2" charset="0"/>
              </a:rPr>
              <a:t>, which is responsible for storing useful information about the game.</a:t>
            </a:r>
          </a:p>
          <a:p>
            <a:endParaRPr lang="en-GB" sz="900"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Every communication between client and server is labelled with the ID of the game the user is currently participating in. This enables the system to forward the message to the correct </a:t>
            </a:r>
            <a:r>
              <a:rPr lang="en-GB" dirty="0" err="1">
                <a:solidFill>
                  <a:schemeClr val="bg1"/>
                </a:solidFill>
                <a:latin typeface="Inter" panose="02000503000000020004" pitchFamily="2" charset="0"/>
                <a:ea typeface="Inter" panose="02000503000000020004" pitchFamily="2" charset="0"/>
              </a:rPr>
              <a:t>GameManager</a:t>
            </a:r>
            <a:r>
              <a:rPr lang="en-GB" dirty="0">
                <a:solidFill>
                  <a:schemeClr val="bg1"/>
                </a:solidFill>
                <a:latin typeface="Inter" panose="02000503000000020004" pitchFamily="2" charset="0"/>
                <a:ea typeface="Inter" panose="02000503000000020004" pitchFamily="2" charset="0"/>
              </a:rPr>
              <a:t>.</a:t>
            </a:r>
          </a:p>
        </p:txBody>
      </p:sp>
      <p:sp>
        <p:nvSpPr>
          <p:cNvPr id="3" name="Rectangle 2">
            <a:extLst>
              <a:ext uri="{FF2B5EF4-FFF2-40B4-BE49-F238E27FC236}">
                <a16:creationId xmlns:a16="http://schemas.microsoft.com/office/drawing/2014/main" id="{FFB38A87-1EC0-1269-5303-CCAFC7A64AE7}"/>
              </a:ext>
            </a:extLst>
          </p:cNvPr>
          <p:cNvSpPr/>
          <p:nvPr/>
        </p:nvSpPr>
        <p:spPr>
          <a:xfrm>
            <a:off x="3824055" y="4632492"/>
            <a:ext cx="1495888" cy="179772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Server</a:t>
            </a:r>
            <a:endParaRPr lang="en-US" b="1" dirty="0">
              <a:latin typeface="Inter" panose="02000503000000020004" pitchFamily="2" charset="0"/>
              <a:ea typeface="Inter" panose="02000503000000020004" pitchFamily="2" charset="0"/>
            </a:endParaRPr>
          </a:p>
          <a:p>
            <a:pPr algn="ctr"/>
            <a:endParaRPr lang="en-US" dirty="0"/>
          </a:p>
          <a:p>
            <a:pPr algn="ctr"/>
            <a:endParaRPr lang="en-US" dirty="0"/>
          </a:p>
          <a:p>
            <a:pPr algn="ctr"/>
            <a:endParaRPr lang="en-US" dirty="0"/>
          </a:p>
          <a:p>
            <a:pPr algn="ctr"/>
            <a:endParaRPr lang="en-GB" dirty="0"/>
          </a:p>
        </p:txBody>
      </p:sp>
      <p:sp>
        <p:nvSpPr>
          <p:cNvPr id="5" name="Rectangle 4">
            <a:extLst>
              <a:ext uri="{FF2B5EF4-FFF2-40B4-BE49-F238E27FC236}">
                <a16:creationId xmlns:a16="http://schemas.microsoft.com/office/drawing/2014/main" id="{A906251F-8384-99C8-AA15-4B2716C5E81D}"/>
              </a:ext>
            </a:extLst>
          </p:cNvPr>
          <p:cNvSpPr/>
          <p:nvPr/>
        </p:nvSpPr>
        <p:spPr>
          <a:xfrm>
            <a:off x="3986073" y="5369337"/>
            <a:ext cx="1171852" cy="32403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Inter" panose="02000503000000020004" pitchFamily="2" charset="0"/>
                <a:ea typeface="Inter" panose="02000503000000020004" pitchFamily="2" charset="0"/>
              </a:rPr>
              <a:t>Game 1</a:t>
            </a:r>
            <a:endParaRPr lang="en-GB" sz="1600" dirty="0">
              <a:latin typeface="Inter" panose="02000503000000020004" pitchFamily="2" charset="0"/>
              <a:ea typeface="Inter" panose="02000503000000020004" pitchFamily="2" charset="0"/>
            </a:endParaRPr>
          </a:p>
        </p:txBody>
      </p:sp>
      <p:sp>
        <p:nvSpPr>
          <p:cNvPr id="6" name="Rectangle 5">
            <a:extLst>
              <a:ext uri="{FF2B5EF4-FFF2-40B4-BE49-F238E27FC236}">
                <a16:creationId xmlns:a16="http://schemas.microsoft.com/office/drawing/2014/main" id="{805CE04D-B2C0-73A5-0006-383352359B40}"/>
              </a:ext>
            </a:extLst>
          </p:cNvPr>
          <p:cNvSpPr/>
          <p:nvPr/>
        </p:nvSpPr>
        <p:spPr>
          <a:xfrm>
            <a:off x="3986073" y="5817061"/>
            <a:ext cx="1171852" cy="32403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dirty="0">
                <a:latin typeface="Inter" panose="02000503000000020004" pitchFamily="2" charset="0"/>
                <a:ea typeface="Inter" panose="02000503000000020004" pitchFamily="2" charset="0"/>
              </a:rPr>
              <a:t>Game 2</a:t>
            </a:r>
            <a:endParaRPr lang="en-GB" sz="1600" dirty="0">
              <a:latin typeface="Inter" panose="02000503000000020004" pitchFamily="2" charset="0"/>
              <a:ea typeface="Inter" panose="02000503000000020004" pitchFamily="2" charset="0"/>
            </a:endParaRPr>
          </a:p>
        </p:txBody>
      </p:sp>
      <p:sp>
        <p:nvSpPr>
          <p:cNvPr id="7" name="Rectangle 6">
            <a:extLst>
              <a:ext uri="{FF2B5EF4-FFF2-40B4-BE49-F238E27FC236}">
                <a16:creationId xmlns:a16="http://schemas.microsoft.com/office/drawing/2014/main" id="{DF340952-3AE5-5840-6997-2E8672C0BB19}"/>
              </a:ext>
            </a:extLst>
          </p:cNvPr>
          <p:cNvSpPr/>
          <p:nvPr/>
        </p:nvSpPr>
        <p:spPr>
          <a:xfrm>
            <a:off x="816745" y="5145474"/>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sp>
        <p:nvSpPr>
          <p:cNvPr id="10" name="Rectangle 9">
            <a:extLst>
              <a:ext uri="{FF2B5EF4-FFF2-40B4-BE49-F238E27FC236}">
                <a16:creationId xmlns:a16="http://schemas.microsoft.com/office/drawing/2014/main" id="{A6BDC097-01C4-14DA-BB2C-AA6A0EA1D24F}"/>
              </a:ext>
            </a:extLst>
          </p:cNvPr>
          <p:cNvSpPr/>
          <p:nvPr/>
        </p:nvSpPr>
        <p:spPr>
          <a:xfrm>
            <a:off x="6960094" y="5593198"/>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cxnSp>
        <p:nvCxnSpPr>
          <p:cNvPr id="12" name="Connector: Elbow 11">
            <a:extLst>
              <a:ext uri="{FF2B5EF4-FFF2-40B4-BE49-F238E27FC236}">
                <a16:creationId xmlns:a16="http://schemas.microsoft.com/office/drawing/2014/main" id="{FE27EDF1-F6BE-4FE7-A4B6-0DF1E28F1C90}"/>
              </a:ext>
            </a:extLst>
          </p:cNvPr>
          <p:cNvCxnSpPr>
            <a:stCxn id="10" idx="1"/>
            <a:endCxn id="6" idx="3"/>
          </p:cNvCxnSpPr>
          <p:nvPr/>
        </p:nvCxnSpPr>
        <p:spPr>
          <a:xfrm rot="10800000" flipV="1">
            <a:off x="5157926" y="5979077"/>
            <a:ext cx="1802169" cy="1"/>
          </a:xfrm>
          <a:prstGeom prst="bentConnector3">
            <a:avLst/>
          </a:prstGeom>
          <a:ln>
            <a:tailEnd type="triangle"/>
          </a:ln>
        </p:spPr>
        <p:style>
          <a:lnRef idx="2">
            <a:schemeClr val="accent4"/>
          </a:lnRef>
          <a:fillRef idx="0">
            <a:schemeClr val="accent4"/>
          </a:fillRef>
          <a:effectRef idx="1">
            <a:schemeClr val="accent4"/>
          </a:effectRef>
          <a:fontRef idx="minor">
            <a:schemeClr val="tx1"/>
          </a:fontRef>
        </p:style>
      </p:cxnSp>
      <p:sp>
        <p:nvSpPr>
          <p:cNvPr id="13" name="TextBox 12">
            <a:extLst>
              <a:ext uri="{FF2B5EF4-FFF2-40B4-BE49-F238E27FC236}">
                <a16:creationId xmlns:a16="http://schemas.microsoft.com/office/drawing/2014/main" id="{1A37F709-5A64-1F77-566F-D54438792134}"/>
              </a:ext>
            </a:extLst>
          </p:cNvPr>
          <p:cNvSpPr txBox="1"/>
          <p:nvPr/>
        </p:nvSpPr>
        <p:spPr>
          <a:xfrm>
            <a:off x="2391421" y="5215304"/>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Message (id=1)</a:t>
            </a:r>
            <a:endParaRPr lang="en-GB" sz="1000" dirty="0">
              <a:solidFill>
                <a:schemeClr val="bg1"/>
              </a:solidFill>
              <a:latin typeface="Inter" panose="02000503000000020004" pitchFamily="2" charset="0"/>
              <a:ea typeface="Inter" panose="02000503000000020004" pitchFamily="2" charset="0"/>
            </a:endParaRPr>
          </a:p>
        </p:txBody>
      </p:sp>
      <p:sp>
        <p:nvSpPr>
          <p:cNvPr id="14" name="TextBox 13">
            <a:extLst>
              <a:ext uri="{FF2B5EF4-FFF2-40B4-BE49-F238E27FC236}">
                <a16:creationId xmlns:a16="http://schemas.microsoft.com/office/drawing/2014/main" id="{1CC899B8-E9C5-00ED-B58C-FA68CBD0B9D4}"/>
              </a:ext>
            </a:extLst>
          </p:cNvPr>
          <p:cNvSpPr txBox="1"/>
          <p:nvPr/>
        </p:nvSpPr>
        <p:spPr>
          <a:xfrm>
            <a:off x="5527458" y="5663027"/>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Message (id=2)</a:t>
            </a:r>
            <a:endParaRPr lang="en-GB" sz="1000" dirty="0">
              <a:solidFill>
                <a:schemeClr val="bg1"/>
              </a:solidFill>
              <a:latin typeface="Inter" panose="02000503000000020004" pitchFamily="2" charset="0"/>
              <a:ea typeface="Inter" panose="02000503000000020004" pitchFamily="2" charset="0"/>
            </a:endParaRPr>
          </a:p>
        </p:txBody>
      </p:sp>
      <p:cxnSp>
        <p:nvCxnSpPr>
          <p:cNvPr id="17" name="Straight Arrow Connector 16">
            <a:extLst>
              <a:ext uri="{FF2B5EF4-FFF2-40B4-BE49-F238E27FC236}">
                <a16:creationId xmlns:a16="http://schemas.microsoft.com/office/drawing/2014/main" id="{0F390D35-24EE-051A-12E6-BA8235DAE83C}"/>
              </a:ext>
            </a:extLst>
          </p:cNvPr>
          <p:cNvCxnSpPr>
            <a:stCxn id="7" idx="3"/>
            <a:endCxn id="5" idx="1"/>
          </p:cNvCxnSpPr>
          <p:nvPr/>
        </p:nvCxnSpPr>
        <p:spPr>
          <a:xfrm>
            <a:off x="2183906" y="5531354"/>
            <a:ext cx="1802167" cy="1"/>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30443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744C3-8C9C-3918-E8E1-F00598DDCA6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0290E35-D751-59AA-5CCA-33B99CFFEC1B}"/>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(1)</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239E11AE-13F7-F8FA-12EE-B888B6FD3DFB}"/>
              </a:ext>
            </a:extLst>
          </p:cNvPr>
          <p:cNvSpPr txBox="1"/>
          <p:nvPr/>
        </p:nvSpPr>
        <p:spPr>
          <a:xfrm>
            <a:off x="701335" y="1473693"/>
            <a:ext cx="7741328" cy="2108269"/>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A </a:t>
            </a:r>
            <a:r>
              <a:rPr lang="en-GB" dirty="0" err="1">
                <a:solidFill>
                  <a:srgbClr val="F8AE00"/>
                </a:solidFill>
                <a:latin typeface="Inter" panose="02000503000000020004" pitchFamily="2" charset="0"/>
                <a:ea typeface="Inter" panose="02000503000000020004" pitchFamily="2" charset="0"/>
              </a:rPr>
              <a:t>ThreadPinger</a:t>
            </a:r>
            <a:r>
              <a:rPr lang="en-GB" dirty="0">
                <a:solidFill>
                  <a:schemeClr val="bg1"/>
                </a:solidFill>
                <a:latin typeface="Inter" panose="02000503000000020004" pitchFamily="2" charset="0"/>
                <a:ea typeface="Inter" panose="02000503000000020004" pitchFamily="2" charset="0"/>
              </a:rPr>
              <a:t> sends a ping every second to all connected clients (both via Socket and RMI):</a:t>
            </a:r>
          </a:p>
          <a:p>
            <a:endParaRPr lang="en-GB" sz="12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Socket</a:t>
            </a:r>
            <a:r>
              <a:rPr lang="en-GB" dirty="0">
                <a:solidFill>
                  <a:schemeClr val="bg1"/>
                </a:solidFill>
                <a:latin typeface="Inter" panose="02000503000000020004" pitchFamily="2" charset="0"/>
                <a:ea typeface="Inter" panose="02000503000000020004" pitchFamily="2" charset="0"/>
              </a:rPr>
              <a:t>: A client is considered disconnected if it doesn’t respond before the next ping.</a:t>
            </a:r>
          </a:p>
          <a:p>
            <a:pPr marL="285750" indent="-285750">
              <a:buFont typeface="Arial" panose="020B0604020202020204" pitchFamily="34" charset="0"/>
              <a:buChar char="•"/>
            </a:pPr>
            <a:endParaRPr lang="en-GB" sz="9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RMI</a:t>
            </a:r>
            <a:r>
              <a:rPr lang="en-GB" dirty="0">
                <a:solidFill>
                  <a:schemeClr val="bg1"/>
                </a:solidFill>
                <a:latin typeface="Inter" panose="02000503000000020004" pitchFamily="2" charset="0"/>
                <a:ea typeface="Inter" panose="02000503000000020004" pitchFamily="2" charset="0"/>
              </a:rPr>
              <a:t>: A client is considered disconnected if a </a:t>
            </a:r>
            <a:r>
              <a:rPr lang="en-GB" i="1" dirty="0" err="1">
                <a:solidFill>
                  <a:schemeClr val="bg1"/>
                </a:solidFill>
                <a:latin typeface="Inter" panose="02000503000000020004" pitchFamily="2" charset="0"/>
                <a:ea typeface="Inter" panose="02000503000000020004" pitchFamily="2" charset="0"/>
              </a:rPr>
              <a:t>RemoteException</a:t>
            </a:r>
            <a:r>
              <a:rPr lang="en-GB" dirty="0">
                <a:solidFill>
                  <a:schemeClr val="bg1"/>
                </a:solidFill>
                <a:latin typeface="Inter" panose="02000503000000020004" pitchFamily="2" charset="0"/>
                <a:ea typeface="Inter" panose="02000503000000020004" pitchFamily="2" charset="0"/>
              </a:rPr>
              <a:t> is thrown during the ping.</a:t>
            </a:r>
          </a:p>
        </p:txBody>
      </p:sp>
      <p:sp>
        <p:nvSpPr>
          <p:cNvPr id="3" name="Rectangle 2">
            <a:extLst>
              <a:ext uri="{FF2B5EF4-FFF2-40B4-BE49-F238E27FC236}">
                <a16:creationId xmlns:a16="http://schemas.microsoft.com/office/drawing/2014/main" id="{670CD4D0-A1B6-2B4C-90B7-D7B1301DB5A8}"/>
              </a:ext>
            </a:extLst>
          </p:cNvPr>
          <p:cNvSpPr/>
          <p:nvPr/>
        </p:nvSpPr>
        <p:spPr>
          <a:xfrm>
            <a:off x="5395403" y="4252151"/>
            <a:ext cx="1495888" cy="14931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Server</a:t>
            </a:r>
            <a:endParaRPr lang="en-US" b="1" dirty="0">
              <a:latin typeface="Inter" panose="02000503000000020004" pitchFamily="2" charset="0"/>
              <a:ea typeface="Inter" panose="02000503000000020004" pitchFamily="2" charset="0"/>
            </a:endParaRPr>
          </a:p>
          <a:p>
            <a:pPr algn="ctr"/>
            <a:endParaRPr lang="en-US" dirty="0"/>
          </a:p>
          <a:p>
            <a:pPr algn="ctr"/>
            <a:endParaRPr lang="en-US" dirty="0"/>
          </a:p>
          <a:p>
            <a:pPr algn="ctr"/>
            <a:endParaRPr lang="en-GB" dirty="0"/>
          </a:p>
        </p:txBody>
      </p:sp>
      <p:sp>
        <p:nvSpPr>
          <p:cNvPr id="5" name="Rectangle 4">
            <a:extLst>
              <a:ext uri="{FF2B5EF4-FFF2-40B4-BE49-F238E27FC236}">
                <a16:creationId xmlns:a16="http://schemas.microsoft.com/office/drawing/2014/main" id="{A9387672-861F-CC15-0C49-391AFFBF7BFE}"/>
              </a:ext>
            </a:extLst>
          </p:cNvPr>
          <p:cNvSpPr/>
          <p:nvPr/>
        </p:nvSpPr>
        <p:spPr>
          <a:xfrm>
            <a:off x="2388093" y="4612822"/>
            <a:ext cx="1367161" cy="7717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b="1" dirty="0">
                <a:solidFill>
                  <a:srgbClr val="F8AE00"/>
                </a:solidFill>
                <a:latin typeface="Inter" panose="02000503000000020004" pitchFamily="2" charset="0"/>
                <a:ea typeface="Inter" panose="02000503000000020004" pitchFamily="2" charset="0"/>
              </a:rPr>
              <a:t>Client</a:t>
            </a:r>
            <a:endParaRPr lang="en-GB" b="1" dirty="0">
              <a:solidFill>
                <a:srgbClr val="F8AE00"/>
              </a:solidFill>
              <a:latin typeface="Inter" panose="02000503000000020004" pitchFamily="2" charset="0"/>
              <a:ea typeface="Inter" panose="02000503000000020004" pitchFamily="2" charset="0"/>
            </a:endParaRPr>
          </a:p>
        </p:txBody>
      </p:sp>
      <p:cxnSp>
        <p:nvCxnSpPr>
          <p:cNvPr id="6" name="Straight Arrow Connector 5">
            <a:extLst>
              <a:ext uri="{FF2B5EF4-FFF2-40B4-BE49-F238E27FC236}">
                <a16:creationId xmlns:a16="http://schemas.microsoft.com/office/drawing/2014/main" id="{08356ABB-26DA-B35F-D108-97B5B857D8CB}"/>
              </a:ext>
            </a:extLst>
          </p:cNvPr>
          <p:cNvCxnSpPr>
            <a:cxnSpLocks/>
          </p:cNvCxnSpPr>
          <p:nvPr/>
        </p:nvCxnSpPr>
        <p:spPr>
          <a:xfrm>
            <a:off x="3755254" y="5154060"/>
            <a:ext cx="1640149" cy="1"/>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cxnSp>
        <p:nvCxnSpPr>
          <p:cNvPr id="8" name="Straight Arrow Connector 7">
            <a:extLst>
              <a:ext uri="{FF2B5EF4-FFF2-40B4-BE49-F238E27FC236}">
                <a16:creationId xmlns:a16="http://schemas.microsoft.com/office/drawing/2014/main" id="{39206E9B-595F-0C08-EA66-474049630E0F}"/>
              </a:ext>
            </a:extLst>
          </p:cNvPr>
          <p:cNvCxnSpPr>
            <a:cxnSpLocks/>
          </p:cNvCxnSpPr>
          <p:nvPr/>
        </p:nvCxnSpPr>
        <p:spPr>
          <a:xfrm flipH="1">
            <a:off x="3755254" y="4864026"/>
            <a:ext cx="1640149"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
        <p:nvSpPr>
          <p:cNvPr id="11" name="TextBox 10">
            <a:extLst>
              <a:ext uri="{FF2B5EF4-FFF2-40B4-BE49-F238E27FC236}">
                <a16:creationId xmlns:a16="http://schemas.microsoft.com/office/drawing/2014/main" id="{F331D4B1-6E12-A620-07A0-2C2CA2637A06}"/>
              </a:ext>
            </a:extLst>
          </p:cNvPr>
          <p:cNvSpPr txBox="1"/>
          <p:nvPr/>
        </p:nvSpPr>
        <p:spPr>
          <a:xfrm>
            <a:off x="3962766" y="4607259"/>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ping</a:t>
            </a:r>
            <a:endParaRPr lang="en-GB" sz="1000" dirty="0">
              <a:solidFill>
                <a:schemeClr val="bg1"/>
              </a:solidFill>
              <a:latin typeface="Inter" panose="02000503000000020004" pitchFamily="2" charset="0"/>
              <a:ea typeface="Inter" panose="02000503000000020004" pitchFamily="2" charset="0"/>
            </a:endParaRPr>
          </a:p>
        </p:txBody>
      </p:sp>
      <p:sp>
        <p:nvSpPr>
          <p:cNvPr id="12" name="TextBox 11">
            <a:extLst>
              <a:ext uri="{FF2B5EF4-FFF2-40B4-BE49-F238E27FC236}">
                <a16:creationId xmlns:a16="http://schemas.microsoft.com/office/drawing/2014/main" id="{8BD9A307-5A56-8FDC-D1B8-5A3BA1CD0BE9}"/>
              </a:ext>
            </a:extLst>
          </p:cNvPr>
          <p:cNvSpPr txBox="1"/>
          <p:nvPr/>
        </p:nvSpPr>
        <p:spPr>
          <a:xfrm>
            <a:off x="3962767" y="5156989"/>
            <a:ext cx="1225119" cy="246221"/>
          </a:xfrm>
          <a:prstGeom prst="rect">
            <a:avLst/>
          </a:prstGeom>
          <a:noFill/>
        </p:spPr>
        <p:txBody>
          <a:bodyPr wrap="square" rtlCol="0">
            <a:spAutoFit/>
          </a:bodyPr>
          <a:lstStyle/>
          <a:p>
            <a:pPr algn="ctr"/>
            <a:r>
              <a:rPr lang="en-US" sz="1000" dirty="0">
                <a:solidFill>
                  <a:schemeClr val="bg1"/>
                </a:solidFill>
                <a:latin typeface="Inter" panose="02000503000000020004" pitchFamily="2" charset="0"/>
                <a:ea typeface="Inter" panose="02000503000000020004" pitchFamily="2" charset="0"/>
              </a:rPr>
              <a:t>pong</a:t>
            </a:r>
            <a:endParaRPr lang="en-GB" sz="1000" dirty="0">
              <a:solidFill>
                <a:schemeClr val="bg1"/>
              </a:solidFill>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2786875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F46FA-0331-5DFF-D07B-54ED2BBFD1F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DC5B4EC-F3CA-B527-9388-9B676206D7D4}"/>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(2)</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790DFB84-D9E3-2A0E-FCD8-2EF6C8693BA5}"/>
              </a:ext>
            </a:extLst>
          </p:cNvPr>
          <p:cNvSpPr txBox="1"/>
          <p:nvPr/>
        </p:nvSpPr>
        <p:spPr>
          <a:xfrm>
            <a:off x="701335" y="1473693"/>
            <a:ext cx="7741328" cy="2754600"/>
          </a:xfrm>
          <a:prstGeom prst="rect">
            <a:avLst/>
          </a:prstGeom>
          <a:noFill/>
        </p:spPr>
        <p:txBody>
          <a:bodyPr wrap="square" rtlCol="0">
            <a:spAutoFit/>
          </a:bodyPr>
          <a:lstStyle/>
          <a:p>
            <a:r>
              <a:rPr lang="en-GB" dirty="0">
                <a:solidFill>
                  <a:schemeClr val="bg1"/>
                </a:solidFill>
                <a:latin typeface="Inter" panose="02000503000000020004" pitchFamily="2" charset="0"/>
                <a:ea typeface="Inter" panose="02000503000000020004" pitchFamily="2" charset="0"/>
              </a:rPr>
              <a:t>Disconnection is handled differently based on the game phase:</a:t>
            </a:r>
          </a:p>
          <a:p>
            <a:endParaRPr lang="en-GB" sz="12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Lobby Phase</a:t>
            </a:r>
            <a:endParaRPr lang="en-GB"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endParaRPr lang="en-GB" sz="400" dirty="0">
              <a:solidFill>
                <a:schemeClr val="bg1"/>
              </a:solidFill>
              <a:latin typeface="Inter" panose="02000503000000020004" pitchFamily="2" charset="0"/>
              <a:ea typeface="Inter" panose="02000503000000020004" pitchFamily="2" charset="0"/>
            </a:endParaRPr>
          </a:p>
          <a:p>
            <a:pPr marL="285750" indent="-285750">
              <a:buClr>
                <a:srgbClr val="080A19"/>
              </a:buClr>
              <a:buSzPct val="92000"/>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The disconnected player is removed from the lobby list.</a:t>
            </a:r>
          </a:p>
          <a:p>
            <a:pPr marL="171450" indent="-171450">
              <a:buFont typeface="Arial" panose="020B0604020202020204" pitchFamily="34" charset="0"/>
              <a:buChar char="•"/>
            </a:pPr>
            <a:endParaRPr lang="en-GB" sz="900"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r>
              <a:rPr lang="en-GB" u="sng" dirty="0">
                <a:solidFill>
                  <a:schemeClr val="bg1"/>
                </a:solidFill>
                <a:latin typeface="Inter" panose="02000503000000020004" pitchFamily="2" charset="0"/>
                <a:ea typeface="Inter" panose="02000503000000020004" pitchFamily="2" charset="0"/>
              </a:rPr>
              <a:t>Game Phase</a:t>
            </a:r>
            <a:endParaRPr lang="en-GB" dirty="0">
              <a:solidFill>
                <a:schemeClr val="bg1"/>
              </a:solidFill>
              <a:latin typeface="Inter" panose="02000503000000020004" pitchFamily="2" charset="0"/>
              <a:ea typeface="Inter" panose="02000503000000020004" pitchFamily="2" charset="0"/>
            </a:endParaRPr>
          </a:p>
          <a:p>
            <a:pPr marL="285750" indent="-285750">
              <a:buFont typeface="Arial" panose="020B0604020202020204" pitchFamily="34" charset="0"/>
              <a:buChar char="•"/>
            </a:pPr>
            <a:endParaRPr lang="en-GB" sz="400" dirty="0">
              <a:solidFill>
                <a:schemeClr val="bg1"/>
              </a:solidFill>
              <a:latin typeface="Inter" panose="02000503000000020004" pitchFamily="2" charset="0"/>
              <a:ea typeface="Inter" panose="02000503000000020004" pitchFamily="2" charset="0"/>
            </a:endParaRP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Player is moved from the active players list to a disconnected list.</a:t>
            </a: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If only one active player remains, the game enters </a:t>
            </a:r>
            <a:r>
              <a:rPr lang="en-GB" dirty="0">
                <a:solidFill>
                  <a:srgbClr val="F8AE00"/>
                </a:solidFill>
                <a:latin typeface="Inter" panose="02000503000000020004" pitchFamily="2" charset="0"/>
                <a:ea typeface="Inter" panose="02000503000000020004" pitchFamily="2" charset="0"/>
              </a:rPr>
              <a:t>freeze mode</a:t>
            </a:r>
            <a:r>
              <a:rPr lang="en-GB" dirty="0">
                <a:solidFill>
                  <a:schemeClr val="bg1"/>
                </a:solidFill>
                <a:latin typeface="Inter" panose="02000503000000020004" pitchFamily="2" charset="0"/>
                <a:ea typeface="Inter" panose="02000503000000020004" pitchFamily="2" charset="0"/>
              </a:rPr>
              <a:t>.</a:t>
            </a:r>
          </a:p>
          <a:p>
            <a:pPr marL="285750" indent="-285750">
              <a:buClr>
                <a:srgbClr val="080A19"/>
              </a:buClr>
              <a:buFont typeface="Arial" panose="020B0604020202020204" pitchFamily="34" charset="0"/>
              <a:buChar char="•"/>
            </a:pPr>
            <a:r>
              <a:rPr lang="en-GB" dirty="0">
                <a:solidFill>
                  <a:schemeClr val="bg1"/>
                </a:solidFill>
                <a:latin typeface="Inter" panose="02000503000000020004" pitchFamily="2" charset="0"/>
                <a:ea typeface="Inter" panose="02000503000000020004" pitchFamily="2" charset="0"/>
              </a:rPr>
              <a:t>Disconnected players are excluded from "ready" checks, and the game proceeds with </a:t>
            </a:r>
            <a:r>
              <a:rPr lang="en-GB" dirty="0">
                <a:solidFill>
                  <a:srgbClr val="F8AE00"/>
                </a:solidFill>
                <a:latin typeface="Inter" panose="02000503000000020004" pitchFamily="2" charset="0"/>
                <a:ea typeface="Inter" panose="02000503000000020004" pitchFamily="2" charset="0"/>
              </a:rPr>
              <a:t>automatic decisions </a:t>
            </a:r>
            <a:r>
              <a:rPr lang="en-GB" dirty="0">
                <a:solidFill>
                  <a:schemeClr val="bg1"/>
                </a:solidFill>
                <a:latin typeface="Inter" panose="02000503000000020004" pitchFamily="2" charset="0"/>
                <a:ea typeface="Inter" panose="02000503000000020004" pitchFamily="2" charset="0"/>
              </a:rPr>
              <a:t>for them.</a:t>
            </a:r>
          </a:p>
        </p:txBody>
      </p:sp>
      <p:pic>
        <p:nvPicPr>
          <p:cNvPr id="5" name="Picture 4">
            <a:extLst>
              <a:ext uri="{FF2B5EF4-FFF2-40B4-BE49-F238E27FC236}">
                <a16:creationId xmlns:a16="http://schemas.microsoft.com/office/drawing/2014/main" id="{5FC24BA6-3D65-BDEE-CDF6-49A724E5F153}"/>
              </a:ext>
            </a:extLst>
          </p:cNvPr>
          <p:cNvPicPr>
            <a:picLocks noChangeAspect="1"/>
          </p:cNvPicPr>
          <p:nvPr/>
        </p:nvPicPr>
        <p:blipFill>
          <a:blip r:embed="rId2"/>
          <a:srcRect l="6716" t="13757" r="7741" b="11775"/>
          <a:stretch>
            <a:fillRect/>
          </a:stretch>
        </p:blipFill>
        <p:spPr>
          <a:xfrm>
            <a:off x="3089428" y="4660776"/>
            <a:ext cx="2965142" cy="1713390"/>
          </a:xfrm>
          <a:prstGeom prst="rect">
            <a:avLst/>
          </a:prstGeom>
        </p:spPr>
      </p:pic>
      <p:sp>
        <p:nvSpPr>
          <p:cNvPr id="6" name="TextBox 5">
            <a:extLst>
              <a:ext uri="{FF2B5EF4-FFF2-40B4-BE49-F238E27FC236}">
                <a16:creationId xmlns:a16="http://schemas.microsoft.com/office/drawing/2014/main" id="{1536498C-56C5-95F1-ED48-48031BB3543C}"/>
              </a:ext>
            </a:extLst>
          </p:cNvPr>
          <p:cNvSpPr txBox="1"/>
          <p:nvPr/>
        </p:nvSpPr>
        <p:spPr>
          <a:xfrm>
            <a:off x="6320156" y="5935488"/>
            <a:ext cx="1402672" cy="307777"/>
          </a:xfrm>
          <a:prstGeom prst="rect">
            <a:avLst/>
          </a:prstGeom>
          <a:noFill/>
        </p:spPr>
        <p:txBody>
          <a:bodyPr wrap="square" rtlCol="0">
            <a:spAutoFit/>
          </a:bodyPr>
          <a:lstStyle/>
          <a:p>
            <a:pPr algn="ctr"/>
            <a:r>
              <a:rPr lang="en-US" sz="1400" dirty="0">
                <a:solidFill>
                  <a:schemeClr val="bg1"/>
                </a:solidFill>
                <a:latin typeface="Inter" panose="02000503000000020004" pitchFamily="2" charset="0"/>
                <a:ea typeface="Inter" panose="02000503000000020004" pitchFamily="2" charset="0"/>
              </a:rPr>
              <a:t>Freeze mode</a:t>
            </a:r>
            <a:endParaRPr lang="en-GB" sz="1400" dirty="0">
              <a:solidFill>
                <a:schemeClr val="bg1"/>
              </a:solidFill>
              <a:latin typeface="Inter" panose="02000503000000020004" pitchFamily="2" charset="0"/>
              <a:ea typeface="Inter" panose="02000503000000020004" pitchFamily="2" charset="0"/>
            </a:endParaRPr>
          </a:p>
        </p:txBody>
      </p:sp>
      <p:cxnSp>
        <p:nvCxnSpPr>
          <p:cNvPr id="12" name="Connector: Elbow 11">
            <a:extLst>
              <a:ext uri="{FF2B5EF4-FFF2-40B4-BE49-F238E27FC236}">
                <a16:creationId xmlns:a16="http://schemas.microsoft.com/office/drawing/2014/main" id="{85A1D068-F0C2-4A04-2116-7527A70A6E64}"/>
              </a:ext>
            </a:extLst>
          </p:cNvPr>
          <p:cNvCxnSpPr/>
          <p:nvPr/>
        </p:nvCxnSpPr>
        <p:spPr>
          <a:xfrm rot="10800000">
            <a:off x="6138165" y="5484325"/>
            <a:ext cx="514905" cy="430567"/>
          </a:xfrm>
          <a:prstGeom prst="bentConnector3">
            <a:avLst>
              <a:gd name="adj1" fmla="val 673"/>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803965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4F9E0-54C1-E6D2-A6C7-A2A876EC136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43392CD-69F8-CB2F-3A86-724987C11A1A}"/>
              </a:ext>
            </a:extLst>
          </p:cNvPr>
          <p:cNvSpPr txBox="1"/>
          <p:nvPr/>
        </p:nvSpPr>
        <p:spPr>
          <a:xfrm>
            <a:off x="2046302" y="577052"/>
            <a:ext cx="5051395" cy="461665"/>
          </a:xfrm>
          <a:prstGeom prst="rect">
            <a:avLst/>
          </a:prstGeom>
          <a:noFill/>
        </p:spPr>
        <p:txBody>
          <a:bodyPr wrap="square" rtlCol="0">
            <a:spAutoFit/>
          </a:bodyPr>
          <a:lstStyle/>
          <a:p>
            <a:pPr algn="ctr"/>
            <a:r>
              <a:rPr lang="en-US" sz="2400" dirty="0">
                <a:solidFill>
                  <a:srgbClr val="F8AE00"/>
                </a:solidFill>
                <a:latin typeface="Orgovan" panose="02000503000000020004" pitchFamily="2" charset="0"/>
              </a:rPr>
              <a:t>RESILIENCE (3)</a:t>
            </a:r>
            <a:endParaRPr lang="en-GB" sz="2400" dirty="0">
              <a:solidFill>
                <a:srgbClr val="F8AE00"/>
              </a:solidFill>
              <a:latin typeface="Orgovan" panose="02000503000000020004" pitchFamily="2" charset="0"/>
            </a:endParaRPr>
          </a:p>
        </p:txBody>
      </p:sp>
      <p:sp>
        <p:nvSpPr>
          <p:cNvPr id="2" name="TextBox 1">
            <a:extLst>
              <a:ext uri="{FF2B5EF4-FFF2-40B4-BE49-F238E27FC236}">
                <a16:creationId xmlns:a16="http://schemas.microsoft.com/office/drawing/2014/main" id="{9C110880-BF9B-3504-9ADB-A827D93DE734}"/>
              </a:ext>
            </a:extLst>
          </p:cNvPr>
          <p:cNvSpPr txBox="1"/>
          <p:nvPr/>
        </p:nvSpPr>
        <p:spPr>
          <a:xfrm>
            <a:off x="701335" y="1473693"/>
            <a:ext cx="7741328" cy="1862048"/>
          </a:xfrm>
          <a:prstGeom prst="rect">
            <a:avLst/>
          </a:prstGeom>
          <a:noFill/>
        </p:spPr>
        <p:txBody>
          <a:bodyPr wrap="square" rtlCol="0">
            <a:spAutoFit/>
          </a:bodyPr>
          <a:lstStyle/>
          <a:p>
            <a:r>
              <a:rPr lang="en-GB" u="sng" dirty="0">
                <a:solidFill>
                  <a:schemeClr val="bg1"/>
                </a:solidFill>
                <a:latin typeface="Inter" panose="02000503000000020004" pitchFamily="2" charset="0"/>
                <a:ea typeface="Inter" panose="02000503000000020004" pitchFamily="2" charset="0"/>
              </a:rPr>
              <a:t>Reconnection</a:t>
            </a:r>
          </a:p>
          <a:p>
            <a:endParaRPr lang="en-GB" sz="400" u="sng" dirty="0">
              <a:solidFill>
                <a:schemeClr val="bg1"/>
              </a:solidFill>
              <a:latin typeface="Inter" panose="02000503000000020004" pitchFamily="2" charset="0"/>
              <a:ea typeface="Inter" panose="02000503000000020004" pitchFamily="2" charset="0"/>
            </a:endParaRPr>
          </a:p>
          <a:p>
            <a:r>
              <a:rPr lang="en-GB" dirty="0">
                <a:solidFill>
                  <a:schemeClr val="bg1"/>
                </a:solidFill>
                <a:latin typeface="Inter" panose="02000503000000020004" pitchFamily="2" charset="0"/>
                <a:ea typeface="Inter" panose="02000503000000020004" pitchFamily="2" charset="0"/>
              </a:rPr>
              <a:t>If a player reconnects during a game, they are restored to the active list.</a:t>
            </a:r>
          </a:p>
          <a:p>
            <a:r>
              <a:rPr lang="en-GB" dirty="0">
                <a:solidFill>
                  <a:schemeClr val="bg1"/>
                </a:solidFill>
                <a:latin typeface="Inter" panose="02000503000000020004" pitchFamily="2" charset="0"/>
                <a:ea typeface="Inter" panose="02000503000000020004" pitchFamily="2" charset="0"/>
              </a:rPr>
              <a:t>If they were part of an ongoing event, a specific reconnection handler is invoked (each event card provides one), ensuring the player can resume participation, including re-sending pending questions.</a:t>
            </a:r>
          </a:p>
        </p:txBody>
      </p:sp>
      <p:pic>
        <p:nvPicPr>
          <p:cNvPr id="7" name="Picture 6">
            <a:extLst>
              <a:ext uri="{FF2B5EF4-FFF2-40B4-BE49-F238E27FC236}">
                <a16:creationId xmlns:a16="http://schemas.microsoft.com/office/drawing/2014/main" id="{DACB3178-EA98-62FA-0AB2-1E6FD1C652E5}"/>
              </a:ext>
            </a:extLst>
          </p:cNvPr>
          <p:cNvPicPr>
            <a:picLocks noChangeAspect="1"/>
          </p:cNvPicPr>
          <p:nvPr/>
        </p:nvPicPr>
        <p:blipFill>
          <a:blip r:embed="rId2">
            <a:extLst>
              <a:ext uri="{28A0092B-C50C-407E-A947-70E740481C1C}">
                <a14:useLocalDpi xmlns:a14="http://schemas.microsoft.com/office/drawing/2010/main" val="0"/>
              </a:ext>
            </a:extLst>
          </a:blip>
          <a:srcRect l="6458" t="7605" r="5980" b="6263"/>
          <a:stretch>
            <a:fillRect/>
          </a:stretch>
        </p:blipFill>
        <p:spPr>
          <a:xfrm>
            <a:off x="3334463" y="3856442"/>
            <a:ext cx="2475071" cy="2157234"/>
          </a:xfrm>
          <a:prstGeom prst="roundRect">
            <a:avLst>
              <a:gd name="adj" fmla="val 2665"/>
            </a:avLst>
          </a:prstGeom>
          <a:ln w="9525">
            <a:solidFill>
              <a:schemeClr val="bg1">
                <a:lumMod val="95000"/>
              </a:schemeClr>
            </a:solidFill>
          </a:ln>
        </p:spPr>
      </p:pic>
    </p:spTree>
    <p:extLst>
      <p:ext uri="{BB962C8B-B14F-4D97-AF65-F5344CB8AC3E}">
        <p14:creationId xmlns:p14="http://schemas.microsoft.com/office/powerpoint/2010/main" val="22165211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662</TotalTime>
  <Words>544</Words>
  <Application>Microsoft Office PowerPoint</Application>
  <PresentationFormat>On-screen Show (4:3)</PresentationFormat>
  <Paragraphs>105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Inter</vt:lpstr>
      <vt:lpstr>Orgovan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Lorenzo Orlandi</dc:creator>
  <cp:lastModifiedBy>Gabriele Pedesini</cp:lastModifiedBy>
  <cp:revision>8</cp:revision>
  <cp:lastPrinted>2025-06-22T14:52:14Z</cp:lastPrinted>
  <dcterms:created xsi:type="dcterms:W3CDTF">2025-06-18T19:26:52Z</dcterms:created>
  <dcterms:modified xsi:type="dcterms:W3CDTF">2025-06-25T13:35:35Z</dcterms:modified>
</cp:coreProperties>
</file>

<file path=docProps/thumbnail.jpeg>
</file>